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85" r:id="rId2"/>
    <p:sldId id="291" r:id="rId3"/>
    <p:sldId id="290" r:id="rId4"/>
    <p:sldId id="353" r:id="rId5"/>
    <p:sldId id="302" r:id="rId6"/>
    <p:sldId id="334" r:id="rId7"/>
    <p:sldId id="345" r:id="rId8"/>
    <p:sldId id="346" r:id="rId9"/>
    <p:sldId id="347" r:id="rId10"/>
    <p:sldId id="348" r:id="rId11"/>
    <p:sldId id="349" r:id="rId12"/>
    <p:sldId id="256" r:id="rId13"/>
    <p:sldId id="257" r:id="rId14"/>
    <p:sldId id="258" r:id="rId15"/>
    <p:sldId id="259" r:id="rId16"/>
    <p:sldId id="260" r:id="rId17"/>
    <p:sldId id="262" r:id="rId18"/>
    <p:sldId id="264" r:id="rId19"/>
    <p:sldId id="261" r:id="rId20"/>
    <p:sldId id="263" r:id="rId21"/>
    <p:sldId id="265" r:id="rId22"/>
    <p:sldId id="269" r:id="rId23"/>
    <p:sldId id="270" r:id="rId24"/>
    <p:sldId id="271" r:id="rId25"/>
    <p:sldId id="272" r:id="rId26"/>
    <p:sldId id="287" r:id="rId27"/>
    <p:sldId id="273" r:id="rId28"/>
    <p:sldId id="274" r:id="rId29"/>
    <p:sldId id="288" r:id="rId30"/>
    <p:sldId id="275" r:id="rId31"/>
    <p:sldId id="276" r:id="rId32"/>
    <p:sldId id="289" r:id="rId33"/>
    <p:sldId id="351" r:id="rId34"/>
    <p:sldId id="286"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showGuides="1">
      <p:cViewPr varScale="1">
        <p:scale>
          <a:sx n="108" d="100"/>
          <a:sy n="108" d="100"/>
        </p:scale>
        <p:origin x="426"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4AC67-DD4A-48CB-B9AD-14B0829F3B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F299FD-5055-478B-821F-3B4D8339EC68}">
      <dgm:prSet/>
      <dgm:spPr/>
      <dgm:t>
        <a:bodyPr/>
        <a:lstStyle/>
        <a:p>
          <a:r>
            <a:rPr lang="en-US" baseline="0" dirty="0"/>
            <a:t>SOCIAL IMPACT </a:t>
          </a:r>
          <a:r>
            <a:rPr lang="th-TH" baseline="0" dirty="0"/>
            <a:t>ผลกระทบทางสังคม</a:t>
          </a:r>
          <a:endParaRPr lang="en-US" dirty="0"/>
        </a:p>
      </dgm:t>
    </dgm:pt>
    <dgm:pt modelId="{7101930B-E342-4CCA-905D-992618746D7F}" type="parTrans" cxnId="{F66D976A-EF4D-48E1-9C21-3E694C2333DA}">
      <dgm:prSet/>
      <dgm:spPr/>
      <dgm:t>
        <a:bodyPr/>
        <a:lstStyle/>
        <a:p>
          <a:endParaRPr lang="en-US"/>
        </a:p>
      </dgm:t>
    </dgm:pt>
    <dgm:pt modelId="{FCE0F755-FBC7-408C-9115-BAD8F2C62D23}" type="sibTrans" cxnId="{F66D976A-EF4D-48E1-9C21-3E694C2333DA}">
      <dgm:prSet/>
      <dgm:spPr/>
      <dgm:t>
        <a:bodyPr/>
        <a:lstStyle/>
        <a:p>
          <a:endParaRPr lang="en-US"/>
        </a:p>
      </dgm:t>
    </dgm:pt>
    <dgm:pt modelId="{71D2D470-4E86-448D-9A4E-D58C4A28CC22}">
      <dgm:prSet/>
      <dgm:spPr/>
      <dgm:t>
        <a:bodyPr/>
        <a:lstStyle/>
        <a:p>
          <a:r>
            <a:rPr lang="en-US" baseline="0" dirty="0"/>
            <a:t>BRANDING THE IMPACT </a:t>
          </a:r>
          <a:r>
            <a:rPr lang="th-TH" baseline="0" dirty="0"/>
            <a:t>การสร้างแบรนด์ให้กับผลกระทบที่สร้างขึ้น</a:t>
          </a:r>
          <a:endParaRPr lang="en-US" dirty="0"/>
        </a:p>
      </dgm:t>
    </dgm:pt>
    <dgm:pt modelId="{FDF634B7-F4EC-407A-A6BF-2D52EE9A5AAA}" type="parTrans" cxnId="{106C73E6-2610-46E8-AAFD-8FAA5D350B9D}">
      <dgm:prSet/>
      <dgm:spPr/>
      <dgm:t>
        <a:bodyPr/>
        <a:lstStyle/>
        <a:p>
          <a:endParaRPr lang="en-US"/>
        </a:p>
      </dgm:t>
    </dgm:pt>
    <dgm:pt modelId="{27912D43-2570-4DB1-AA00-CDA1BC43116C}" type="sibTrans" cxnId="{106C73E6-2610-46E8-AAFD-8FAA5D350B9D}">
      <dgm:prSet/>
      <dgm:spPr/>
      <dgm:t>
        <a:bodyPr/>
        <a:lstStyle/>
        <a:p>
          <a:endParaRPr lang="en-US"/>
        </a:p>
      </dgm:t>
    </dgm:pt>
    <dgm:pt modelId="{EC4AEDE3-5AAA-44A7-A6C8-395D96741CF5}">
      <dgm:prSet/>
      <dgm:spPr/>
      <dgm:t>
        <a:bodyPr/>
        <a:lstStyle/>
        <a:p>
          <a:r>
            <a:rPr lang="en-US" baseline="0" dirty="0"/>
            <a:t>SOCIAL IMPACT ASSESSMENT </a:t>
          </a:r>
          <a:r>
            <a:rPr lang="th-TH" baseline="0" dirty="0"/>
            <a:t>การประเมินผลกระทบทางสังคม</a:t>
          </a:r>
          <a:endParaRPr lang="en-US" dirty="0"/>
        </a:p>
      </dgm:t>
    </dgm:pt>
    <dgm:pt modelId="{FE98E135-5243-4EE9-A242-2F713EF2E9C5}" type="parTrans" cxnId="{5AA2C757-2498-4BC3-955B-A5DA2386EB28}">
      <dgm:prSet/>
      <dgm:spPr/>
      <dgm:t>
        <a:bodyPr/>
        <a:lstStyle/>
        <a:p>
          <a:endParaRPr lang="en-US"/>
        </a:p>
      </dgm:t>
    </dgm:pt>
    <dgm:pt modelId="{2C464DF2-834B-42BF-AC3A-9FB74CB1D5DC}" type="sibTrans" cxnId="{5AA2C757-2498-4BC3-955B-A5DA2386EB28}">
      <dgm:prSet/>
      <dgm:spPr/>
      <dgm:t>
        <a:bodyPr/>
        <a:lstStyle/>
        <a:p>
          <a:endParaRPr lang="en-US"/>
        </a:p>
      </dgm:t>
    </dgm:pt>
    <dgm:pt modelId="{A3086838-207D-4765-BF98-8A191293315C}">
      <dgm:prSet/>
      <dgm:spPr/>
      <dgm:t>
        <a:bodyPr/>
        <a:lstStyle/>
        <a:p>
          <a:r>
            <a:rPr lang="en-GB" baseline="0" dirty="0"/>
            <a:t>BASED ON CASES AND “STORIES”</a:t>
          </a:r>
          <a:r>
            <a:rPr lang="th-TH" baseline="0" dirty="0"/>
            <a:t> การสร้างสตอรี่ขึ้นหรือเรื่องราวในแต่ละกรณี</a:t>
          </a:r>
          <a:endParaRPr lang="en-US" dirty="0"/>
        </a:p>
      </dgm:t>
    </dgm:pt>
    <dgm:pt modelId="{1F1A0B43-7D79-442D-BC49-23EEF65828FF}" type="parTrans" cxnId="{55B25D83-42EC-408F-9688-CA614C801BDE}">
      <dgm:prSet/>
      <dgm:spPr/>
      <dgm:t>
        <a:bodyPr/>
        <a:lstStyle/>
        <a:p>
          <a:endParaRPr lang="en-US"/>
        </a:p>
      </dgm:t>
    </dgm:pt>
    <dgm:pt modelId="{BB9F5EB8-8A01-4D8A-8263-0D88427B10D2}" type="sibTrans" cxnId="{55B25D83-42EC-408F-9688-CA614C801BDE}">
      <dgm:prSet/>
      <dgm:spPr/>
      <dgm:t>
        <a:bodyPr/>
        <a:lstStyle/>
        <a:p>
          <a:endParaRPr lang="en-US"/>
        </a:p>
      </dgm:t>
    </dgm:pt>
    <dgm:pt modelId="{83B5DEC6-8C35-42A0-B5F2-ACEBC7B89AB8}" type="pres">
      <dgm:prSet presAssocID="{A804AC67-DD4A-48CB-B9AD-14B0829F3B0F}" presName="root" presStyleCnt="0">
        <dgm:presLayoutVars>
          <dgm:dir/>
          <dgm:resizeHandles val="exact"/>
        </dgm:presLayoutVars>
      </dgm:prSet>
      <dgm:spPr/>
    </dgm:pt>
    <dgm:pt modelId="{711E0217-233B-4F92-83B3-A0FB4239F6EB}" type="pres">
      <dgm:prSet presAssocID="{88F299FD-5055-478B-821F-3B4D8339EC68}" presName="compNode" presStyleCnt="0"/>
      <dgm:spPr/>
    </dgm:pt>
    <dgm:pt modelId="{B0344B69-DED9-4967-BE00-A6A3CB629158}" type="pres">
      <dgm:prSet presAssocID="{88F299FD-5055-478B-821F-3B4D8339EC68}" presName="bgRect" presStyleLbl="bgShp" presStyleIdx="0" presStyleCnt="4"/>
      <dgm:spPr/>
    </dgm:pt>
    <dgm:pt modelId="{7132B20B-2E82-4AFE-8F5A-CA666220AC24}" type="pres">
      <dgm:prSet presAssocID="{88F299FD-5055-478B-821F-3B4D8339EC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C883C59-AE68-4D61-9A19-7EB662CC2FA3}" type="pres">
      <dgm:prSet presAssocID="{88F299FD-5055-478B-821F-3B4D8339EC68}" presName="spaceRect" presStyleCnt="0"/>
      <dgm:spPr/>
    </dgm:pt>
    <dgm:pt modelId="{8D171D32-5151-462C-9AA1-B8DF6C1A4A32}" type="pres">
      <dgm:prSet presAssocID="{88F299FD-5055-478B-821F-3B4D8339EC68}" presName="parTx" presStyleLbl="revTx" presStyleIdx="0" presStyleCnt="4">
        <dgm:presLayoutVars>
          <dgm:chMax val="0"/>
          <dgm:chPref val="0"/>
        </dgm:presLayoutVars>
      </dgm:prSet>
      <dgm:spPr/>
    </dgm:pt>
    <dgm:pt modelId="{A7E031DD-E7D0-47F4-844F-4F17187D559E}" type="pres">
      <dgm:prSet presAssocID="{FCE0F755-FBC7-408C-9115-BAD8F2C62D23}" presName="sibTrans" presStyleCnt="0"/>
      <dgm:spPr/>
    </dgm:pt>
    <dgm:pt modelId="{DC6FC3B1-94D7-477D-8AFD-49BCD08E81F8}" type="pres">
      <dgm:prSet presAssocID="{71D2D470-4E86-448D-9A4E-D58C4A28CC22}" presName="compNode" presStyleCnt="0"/>
      <dgm:spPr/>
    </dgm:pt>
    <dgm:pt modelId="{8E7B4685-9B6C-4805-A3B2-E27626F642DB}" type="pres">
      <dgm:prSet presAssocID="{71D2D470-4E86-448D-9A4E-D58C4A28CC22}" presName="bgRect" presStyleLbl="bgShp" presStyleIdx="1" presStyleCnt="4"/>
      <dgm:spPr/>
    </dgm:pt>
    <dgm:pt modelId="{F368569B-B50C-422F-9FED-F663D2F7927F}" type="pres">
      <dgm:prSet presAssocID="{71D2D470-4E86-448D-9A4E-D58C4A28CC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9DD86203-4369-41EE-8AF2-1B03DDA41D6A}" type="pres">
      <dgm:prSet presAssocID="{71D2D470-4E86-448D-9A4E-D58C4A28CC22}" presName="spaceRect" presStyleCnt="0"/>
      <dgm:spPr/>
    </dgm:pt>
    <dgm:pt modelId="{CBA778DC-09B0-4457-BB88-6491026A2160}" type="pres">
      <dgm:prSet presAssocID="{71D2D470-4E86-448D-9A4E-D58C4A28CC22}" presName="parTx" presStyleLbl="revTx" presStyleIdx="1" presStyleCnt="4">
        <dgm:presLayoutVars>
          <dgm:chMax val="0"/>
          <dgm:chPref val="0"/>
        </dgm:presLayoutVars>
      </dgm:prSet>
      <dgm:spPr/>
    </dgm:pt>
    <dgm:pt modelId="{99DF2C51-EEF0-405B-9FF9-BE9049607A57}" type="pres">
      <dgm:prSet presAssocID="{27912D43-2570-4DB1-AA00-CDA1BC43116C}" presName="sibTrans" presStyleCnt="0"/>
      <dgm:spPr/>
    </dgm:pt>
    <dgm:pt modelId="{19D2A853-585B-4BB9-91C0-A3F4606ED334}" type="pres">
      <dgm:prSet presAssocID="{EC4AEDE3-5AAA-44A7-A6C8-395D96741CF5}" presName="compNode" presStyleCnt="0"/>
      <dgm:spPr/>
    </dgm:pt>
    <dgm:pt modelId="{014912EF-5B98-49BB-98E9-00F4E1E54EF3}" type="pres">
      <dgm:prSet presAssocID="{EC4AEDE3-5AAA-44A7-A6C8-395D96741CF5}" presName="bgRect" presStyleLbl="bgShp" presStyleIdx="2" presStyleCnt="4"/>
      <dgm:spPr/>
    </dgm:pt>
    <dgm:pt modelId="{1A95B7FA-0DAD-4FEA-90D6-0F757423838C}" type="pres">
      <dgm:prSet presAssocID="{EC4AEDE3-5AAA-44A7-A6C8-395D96741C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10B44416-65E1-4D0E-A1E1-44D7FC0DA4FD}" type="pres">
      <dgm:prSet presAssocID="{EC4AEDE3-5AAA-44A7-A6C8-395D96741CF5}" presName="spaceRect" presStyleCnt="0"/>
      <dgm:spPr/>
    </dgm:pt>
    <dgm:pt modelId="{C3244565-89E4-4A7F-913B-D6C90EA709DA}" type="pres">
      <dgm:prSet presAssocID="{EC4AEDE3-5AAA-44A7-A6C8-395D96741CF5}" presName="parTx" presStyleLbl="revTx" presStyleIdx="2" presStyleCnt="4">
        <dgm:presLayoutVars>
          <dgm:chMax val="0"/>
          <dgm:chPref val="0"/>
        </dgm:presLayoutVars>
      </dgm:prSet>
      <dgm:spPr/>
    </dgm:pt>
    <dgm:pt modelId="{A8F25625-C3AC-4C82-B50C-0920ED3144BD}" type="pres">
      <dgm:prSet presAssocID="{2C464DF2-834B-42BF-AC3A-9FB74CB1D5DC}" presName="sibTrans" presStyleCnt="0"/>
      <dgm:spPr/>
    </dgm:pt>
    <dgm:pt modelId="{3109DB4E-CD67-4819-B2F3-A12DB9453963}" type="pres">
      <dgm:prSet presAssocID="{A3086838-207D-4765-BF98-8A191293315C}" presName="compNode" presStyleCnt="0"/>
      <dgm:spPr/>
    </dgm:pt>
    <dgm:pt modelId="{21E2F20C-0DD1-4984-B560-2F489CC5C49F}" type="pres">
      <dgm:prSet presAssocID="{A3086838-207D-4765-BF98-8A191293315C}" presName="bgRect" presStyleLbl="bgShp" presStyleIdx="3" presStyleCnt="4"/>
      <dgm:spPr/>
    </dgm:pt>
    <dgm:pt modelId="{50C0CD6A-7EB2-451B-BCFF-97FBE905AFAF}" type="pres">
      <dgm:prSet presAssocID="{A3086838-207D-4765-BF98-8A19129331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25A7FB7A-E8B1-441A-9212-18C07DC68DE8}" type="pres">
      <dgm:prSet presAssocID="{A3086838-207D-4765-BF98-8A191293315C}" presName="spaceRect" presStyleCnt="0"/>
      <dgm:spPr/>
    </dgm:pt>
    <dgm:pt modelId="{2DB07FEA-308F-44F9-A0EE-AAFA4ADC41C5}" type="pres">
      <dgm:prSet presAssocID="{A3086838-207D-4765-BF98-8A191293315C}" presName="parTx" presStyleLbl="revTx" presStyleIdx="3" presStyleCnt="4">
        <dgm:presLayoutVars>
          <dgm:chMax val="0"/>
          <dgm:chPref val="0"/>
        </dgm:presLayoutVars>
      </dgm:prSet>
      <dgm:spPr/>
    </dgm:pt>
  </dgm:ptLst>
  <dgm:cxnLst>
    <dgm:cxn modelId="{D3561602-1175-41D9-86A0-A7C09F543B29}" type="presOf" srcId="{A804AC67-DD4A-48CB-B9AD-14B0829F3B0F}" destId="{83B5DEC6-8C35-42A0-B5F2-ACEBC7B89AB8}" srcOrd="0" destOrd="0" presId="urn:microsoft.com/office/officeart/2018/2/layout/IconVerticalSolidList"/>
    <dgm:cxn modelId="{45E5711A-977C-4FA5-8215-379ADF5D67E1}" type="presOf" srcId="{88F299FD-5055-478B-821F-3B4D8339EC68}" destId="{8D171D32-5151-462C-9AA1-B8DF6C1A4A32}" srcOrd="0" destOrd="0" presId="urn:microsoft.com/office/officeart/2018/2/layout/IconVerticalSolidList"/>
    <dgm:cxn modelId="{0951233D-C2D9-49C1-9A94-B6E25B1CB775}" type="presOf" srcId="{EC4AEDE3-5AAA-44A7-A6C8-395D96741CF5}" destId="{C3244565-89E4-4A7F-913B-D6C90EA709DA}" srcOrd="0" destOrd="0" presId="urn:microsoft.com/office/officeart/2018/2/layout/IconVerticalSolidList"/>
    <dgm:cxn modelId="{F66D976A-EF4D-48E1-9C21-3E694C2333DA}" srcId="{A804AC67-DD4A-48CB-B9AD-14B0829F3B0F}" destId="{88F299FD-5055-478B-821F-3B4D8339EC68}" srcOrd="0" destOrd="0" parTransId="{7101930B-E342-4CCA-905D-992618746D7F}" sibTransId="{FCE0F755-FBC7-408C-9115-BAD8F2C62D23}"/>
    <dgm:cxn modelId="{5AA2C757-2498-4BC3-955B-A5DA2386EB28}" srcId="{A804AC67-DD4A-48CB-B9AD-14B0829F3B0F}" destId="{EC4AEDE3-5AAA-44A7-A6C8-395D96741CF5}" srcOrd="2" destOrd="0" parTransId="{FE98E135-5243-4EE9-A242-2F713EF2E9C5}" sibTransId="{2C464DF2-834B-42BF-AC3A-9FB74CB1D5DC}"/>
    <dgm:cxn modelId="{55B25D83-42EC-408F-9688-CA614C801BDE}" srcId="{A804AC67-DD4A-48CB-B9AD-14B0829F3B0F}" destId="{A3086838-207D-4765-BF98-8A191293315C}" srcOrd="3" destOrd="0" parTransId="{1F1A0B43-7D79-442D-BC49-23EEF65828FF}" sibTransId="{BB9F5EB8-8A01-4D8A-8263-0D88427B10D2}"/>
    <dgm:cxn modelId="{E6C200A4-4E99-4515-8511-F7B5BC1D9DB3}" type="presOf" srcId="{71D2D470-4E86-448D-9A4E-D58C4A28CC22}" destId="{CBA778DC-09B0-4457-BB88-6491026A2160}" srcOrd="0" destOrd="0" presId="urn:microsoft.com/office/officeart/2018/2/layout/IconVerticalSolidList"/>
    <dgm:cxn modelId="{9E4DEBB9-6719-4421-8D73-D86121CDC7A0}" type="presOf" srcId="{A3086838-207D-4765-BF98-8A191293315C}" destId="{2DB07FEA-308F-44F9-A0EE-AAFA4ADC41C5}" srcOrd="0" destOrd="0" presId="urn:microsoft.com/office/officeart/2018/2/layout/IconVerticalSolidList"/>
    <dgm:cxn modelId="{106C73E6-2610-46E8-AAFD-8FAA5D350B9D}" srcId="{A804AC67-DD4A-48CB-B9AD-14B0829F3B0F}" destId="{71D2D470-4E86-448D-9A4E-D58C4A28CC22}" srcOrd="1" destOrd="0" parTransId="{FDF634B7-F4EC-407A-A6BF-2D52EE9A5AAA}" sibTransId="{27912D43-2570-4DB1-AA00-CDA1BC43116C}"/>
    <dgm:cxn modelId="{F3949957-FE61-4C7D-9EDA-F32B20C8B847}" type="presParOf" srcId="{83B5DEC6-8C35-42A0-B5F2-ACEBC7B89AB8}" destId="{711E0217-233B-4F92-83B3-A0FB4239F6EB}" srcOrd="0" destOrd="0" presId="urn:microsoft.com/office/officeart/2018/2/layout/IconVerticalSolidList"/>
    <dgm:cxn modelId="{FCC1D1DC-0FAD-4F3F-8342-FCC84B94D9DE}" type="presParOf" srcId="{711E0217-233B-4F92-83B3-A0FB4239F6EB}" destId="{B0344B69-DED9-4967-BE00-A6A3CB629158}" srcOrd="0" destOrd="0" presId="urn:microsoft.com/office/officeart/2018/2/layout/IconVerticalSolidList"/>
    <dgm:cxn modelId="{24ACCF56-F8B2-4F25-8023-C68FA6322DCA}" type="presParOf" srcId="{711E0217-233B-4F92-83B3-A0FB4239F6EB}" destId="{7132B20B-2E82-4AFE-8F5A-CA666220AC24}" srcOrd="1" destOrd="0" presId="urn:microsoft.com/office/officeart/2018/2/layout/IconVerticalSolidList"/>
    <dgm:cxn modelId="{7E92AA5A-6008-4DF0-956F-DEA681F6BA58}" type="presParOf" srcId="{711E0217-233B-4F92-83B3-A0FB4239F6EB}" destId="{6C883C59-AE68-4D61-9A19-7EB662CC2FA3}" srcOrd="2" destOrd="0" presId="urn:microsoft.com/office/officeart/2018/2/layout/IconVerticalSolidList"/>
    <dgm:cxn modelId="{5C3870B1-F196-4BDC-A50A-BCEBC0CDF003}" type="presParOf" srcId="{711E0217-233B-4F92-83B3-A0FB4239F6EB}" destId="{8D171D32-5151-462C-9AA1-B8DF6C1A4A32}" srcOrd="3" destOrd="0" presId="urn:microsoft.com/office/officeart/2018/2/layout/IconVerticalSolidList"/>
    <dgm:cxn modelId="{CB65FF1D-E908-462C-868D-05661D4CA6E5}" type="presParOf" srcId="{83B5DEC6-8C35-42A0-B5F2-ACEBC7B89AB8}" destId="{A7E031DD-E7D0-47F4-844F-4F17187D559E}" srcOrd="1" destOrd="0" presId="urn:microsoft.com/office/officeart/2018/2/layout/IconVerticalSolidList"/>
    <dgm:cxn modelId="{CC4A752A-6180-47DF-AB1B-2C48F981BC52}" type="presParOf" srcId="{83B5DEC6-8C35-42A0-B5F2-ACEBC7B89AB8}" destId="{DC6FC3B1-94D7-477D-8AFD-49BCD08E81F8}" srcOrd="2" destOrd="0" presId="urn:microsoft.com/office/officeart/2018/2/layout/IconVerticalSolidList"/>
    <dgm:cxn modelId="{8838B519-EC65-4625-8DA1-A849BC1EC993}" type="presParOf" srcId="{DC6FC3B1-94D7-477D-8AFD-49BCD08E81F8}" destId="{8E7B4685-9B6C-4805-A3B2-E27626F642DB}" srcOrd="0" destOrd="0" presId="urn:microsoft.com/office/officeart/2018/2/layout/IconVerticalSolidList"/>
    <dgm:cxn modelId="{6483136C-CF2A-46F0-9A06-5B3BC38B16A4}" type="presParOf" srcId="{DC6FC3B1-94D7-477D-8AFD-49BCD08E81F8}" destId="{F368569B-B50C-422F-9FED-F663D2F7927F}" srcOrd="1" destOrd="0" presId="urn:microsoft.com/office/officeart/2018/2/layout/IconVerticalSolidList"/>
    <dgm:cxn modelId="{6971FC6E-8848-47C4-AC43-DCE24D0AC41E}" type="presParOf" srcId="{DC6FC3B1-94D7-477D-8AFD-49BCD08E81F8}" destId="{9DD86203-4369-41EE-8AF2-1B03DDA41D6A}" srcOrd="2" destOrd="0" presId="urn:microsoft.com/office/officeart/2018/2/layout/IconVerticalSolidList"/>
    <dgm:cxn modelId="{635DED49-182A-4564-9958-838CA6A5162B}" type="presParOf" srcId="{DC6FC3B1-94D7-477D-8AFD-49BCD08E81F8}" destId="{CBA778DC-09B0-4457-BB88-6491026A2160}" srcOrd="3" destOrd="0" presId="urn:microsoft.com/office/officeart/2018/2/layout/IconVerticalSolidList"/>
    <dgm:cxn modelId="{1717237E-A7B8-4C38-8D11-5DC6D52B9357}" type="presParOf" srcId="{83B5DEC6-8C35-42A0-B5F2-ACEBC7B89AB8}" destId="{99DF2C51-EEF0-405B-9FF9-BE9049607A57}" srcOrd="3" destOrd="0" presId="urn:microsoft.com/office/officeart/2018/2/layout/IconVerticalSolidList"/>
    <dgm:cxn modelId="{BFC59A27-C09A-44BB-BA5C-90D5B817A43C}" type="presParOf" srcId="{83B5DEC6-8C35-42A0-B5F2-ACEBC7B89AB8}" destId="{19D2A853-585B-4BB9-91C0-A3F4606ED334}" srcOrd="4" destOrd="0" presId="urn:microsoft.com/office/officeart/2018/2/layout/IconVerticalSolidList"/>
    <dgm:cxn modelId="{4D136D8B-0FF5-43D0-94C9-30AB0DD03FF8}" type="presParOf" srcId="{19D2A853-585B-4BB9-91C0-A3F4606ED334}" destId="{014912EF-5B98-49BB-98E9-00F4E1E54EF3}" srcOrd="0" destOrd="0" presId="urn:microsoft.com/office/officeart/2018/2/layout/IconVerticalSolidList"/>
    <dgm:cxn modelId="{255C84B9-9C5B-40FD-8C22-3A7140A09942}" type="presParOf" srcId="{19D2A853-585B-4BB9-91C0-A3F4606ED334}" destId="{1A95B7FA-0DAD-4FEA-90D6-0F757423838C}" srcOrd="1" destOrd="0" presId="urn:microsoft.com/office/officeart/2018/2/layout/IconVerticalSolidList"/>
    <dgm:cxn modelId="{F44DC267-8C74-4C71-9BEE-ED971DBCEEC7}" type="presParOf" srcId="{19D2A853-585B-4BB9-91C0-A3F4606ED334}" destId="{10B44416-65E1-4D0E-A1E1-44D7FC0DA4FD}" srcOrd="2" destOrd="0" presId="urn:microsoft.com/office/officeart/2018/2/layout/IconVerticalSolidList"/>
    <dgm:cxn modelId="{4CDD5FBB-BC32-4946-A6B7-58DD6DB7C495}" type="presParOf" srcId="{19D2A853-585B-4BB9-91C0-A3F4606ED334}" destId="{C3244565-89E4-4A7F-913B-D6C90EA709DA}" srcOrd="3" destOrd="0" presId="urn:microsoft.com/office/officeart/2018/2/layout/IconVerticalSolidList"/>
    <dgm:cxn modelId="{82030B9B-AB94-4A08-BA23-35900D7A1ECE}" type="presParOf" srcId="{83B5DEC6-8C35-42A0-B5F2-ACEBC7B89AB8}" destId="{A8F25625-C3AC-4C82-B50C-0920ED3144BD}" srcOrd="5" destOrd="0" presId="urn:microsoft.com/office/officeart/2018/2/layout/IconVerticalSolidList"/>
    <dgm:cxn modelId="{E18FE942-D6F6-49CF-B071-1855F4757CDF}" type="presParOf" srcId="{83B5DEC6-8C35-42A0-B5F2-ACEBC7B89AB8}" destId="{3109DB4E-CD67-4819-B2F3-A12DB9453963}" srcOrd="6" destOrd="0" presId="urn:microsoft.com/office/officeart/2018/2/layout/IconVerticalSolidList"/>
    <dgm:cxn modelId="{855E73EE-30C0-4ACD-A4A8-DD88B04A1ED5}" type="presParOf" srcId="{3109DB4E-CD67-4819-B2F3-A12DB9453963}" destId="{21E2F20C-0DD1-4984-B560-2F489CC5C49F}" srcOrd="0" destOrd="0" presId="urn:microsoft.com/office/officeart/2018/2/layout/IconVerticalSolidList"/>
    <dgm:cxn modelId="{4637FC4D-9B16-4CD9-BBD8-64EE7E63BDCB}" type="presParOf" srcId="{3109DB4E-CD67-4819-B2F3-A12DB9453963}" destId="{50C0CD6A-7EB2-451B-BCFF-97FBE905AFAF}" srcOrd="1" destOrd="0" presId="urn:microsoft.com/office/officeart/2018/2/layout/IconVerticalSolidList"/>
    <dgm:cxn modelId="{F18E5B01-6704-47F7-9F6A-2C30620003C0}" type="presParOf" srcId="{3109DB4E-CD67-4819-B2F3-A12DB9453963}" destId="{25A7FB7A-E8B1-441A-9212-18C07DC68DE8}" srcOrd="2" destOrd="0" presId="urn:microsoft.com/office/officeart/2018/2/layout/IconVerticalSolidList"/>
    <dgm:cxn modelId="{CBC935CE-A86E-4E95-B85A-C0878B0A9AA4}" type="presParOf" srcId="{3109DB4E-CD67-4819-B2F3-A12DB9453963}" destId="{2DB07FEA-308F-44F9-A0EE-AAFA4ADC41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44B69-DED9-4967-BE00-A6A3CB629158}">
      <dsp:nvSpPr>
        <dsp:cNvPr id="0" name=""/>
        <dsp:cNvSpPr/>
      </dsp:nvSpPr>
      <dsp:spPr>
        <a:xfrm>
          <a:off x="0" y="2312"/>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32B20B-2E82-4AFE-8F5A-CA666220AC24}">
      <dsp:nvSpPr>
        <dsp:cNvPr id="0" name=""/>
        <dsp:cNvSpPr/>
      </dsp:nvSpPr>
      <dsp:spPr>
        <a:xfrm>
          <a:off x="354494" y="265985"/>
          <a:ext cx="644535" cy="64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171D32-5151-462C-9AA1-B8DF6C1A4A32}">
      <dsp:nvSpPr>
        <dsp:cNvPr id="0" name=""/>
        <dsp:cNvSpPr/>
      </dsp:nvSpPr>
      <dsp:spPr>
        <a:xfrm>
          <a:off x="1353524" y="2312"/>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dirty="0"/>
            <a:t>SOCIAL IMPACT </a:t>
          </a:r>
          <a:r>
            <a:rPr lang="th-TH" sz="2200" kern="1200" baseline="0" dirty="0"/>
            <a:t>ผลกระทบทางสังคม</a:t>
          </a:r>
          <a:endParaRPr lang="en-US" sz="2200" kern="1200" dirty="0"/>
        </a:p>
      </dsp:txBody>
      <dsp:txXfrm>
        <a:off x="1353524" y="2312"/>
        <a:ext cx="4463225" cy="1171882"/>
      </dsp:txXfrm>
    </dsp:sp>
    <dsp:sp modelId="{8E7B4685-9B6C-4805-A3B2-E27626F642DB}">
      <dsp:nvSpPr>
        <dsp:cNvPr id="0" name=""/>
        <dsp:cNvSpPr/>
      </dsp:nvSpPr>
      <dsp:spPr>
        <a:xfrm>
          <a:off x="0" y="1467165"/>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8569B-B50C-422F-9FED-F663D2F7927F}">
      <dsp:nvSpPr>
        <dsp:cNvPr id="0" name=""/>
        <dsp:cNvSpPr/>
      </dsp:nvSpPr>
      <dsp:spPr>
        <a:xfrm>
          <a:off x="354494" y="1730838"/>
          <a:ext cx="644535" cy="64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A778DC-09B0-4457-BB88-6491026A2160}">
      <dsp:nvSpPr>
        <dsp:cNvPr id="0" name=""/>
        <dsp:cNvSpPr/>
      </dsp:nvSpPr>
      <dsp:spPr>
        <a:xfrm>
          <a:off x="1353524" y="1467165"/>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dirty="0"/>
            <a:t>BRANDING THE IMPACT </a:t>
          </a:r>
          <a:r>
            <a:rPr lang="th-TH" sz="2200" kern="1200" baseline="0" dirty="0"/>
            <a:t>การสร้างแบรนด์ให้กับผลกระทบที่สร้างขึ้น</a:t>
          </a:r>
          <a:endParaRPr lang="en-US" sz="2200" kern="1200" dirty="0"/>
        </a:p>
      </dsp:txBody>
      <dsp:txXfrm>
        <a:off x="1353524" y="1467165"/>
        <a:ext cx="4463225" cy="1171882"/>
      </dsp:txXfrm>
    </dsp:sp>
    <dsp:sp modelId="{014912EF-5B98-49BB-98E9-00F4E1E54EF3}">
      <dsp:nvSpPr>
        <dsp:cNvPr id="0" name=""/>
        <dsp:cNvSpPr/>
      </dsp:nvSpPr>
      <dsp:spPr>
        <a:xfrm>
          <a:off x="0" y="2932018"/>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5B7FA-0DAD-4FEA-90D6-0F757423838C}">
      <dsp:nvSpPr>
        <dsp:cNvPr id="0" name=""/>
        <dsp:cNvSpPr/>
      </dsp:nvSpPr>
      <dsp:spPr>
        <a:xfrm>
          <a:off x="354494" y="3195691"/>
          <a:ext cx="644535" cy="64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44565-89E4-4A7F-913B-D6C90EA709DA}">
      <dsp:nvSpPr>
        <dsp:cNvPr id="0" name=""/>
        <dsp:cNvSpPr/>
      </dsp:nvSpPr>
      <dsp:spPr>
        <a:xfrm>
          <a:off x="1353524" y="2932018"/>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baseline="0" dirty="0"/>
            <a:t>SOCIAL IMPACT ASSESSMENT </a:t>
          </a:r>
          <a:r>
            <a:rPr lang="th-TH" sz="2200" kern="1200" baseline="0" dirty="0"/>
            <a:t>การประเมินผลกระทบทางสังคม</a:t>
          </a:r>
          <a:endParaRPr lang="en-US" sz="2200" kern="1200" dirty="0"/>
        </a:p>
      </dsp:txBody>
      <dsp:txXfrm>
        <a:off x="1353524" y="2932018"/>
        <a:ext cx="4463225" cy="1171882"/>
      </dsp:txXfrm>
    </dsp:sp>
    <dsp:sp modelId="{21E2F20C-0DD1-4984-B560-2F489CC5C49F}">
      <dsp:nvSpPr>
        <dsp:cNvPr id="0" name=""/>
        <dsp:cNvSpPr/>
      </dsp:nvSpPr>
      <dsp:spPr>
        <a:xfrm>
          <a:off x="0" y="4396871"/>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0CD6A-7EB2-451B-BCFF-97FBE905AFAF}">
      <dsp:nvSpPr>
        <dsp:cNvPr id="0" name=""/>
        <dsp:cNvSpPr/>
      </dsp:nvSpPr>
      <dsp:spPr>
        <a:xfrm>
          <a:off x="354494" y="4660544"/>
          <a:ext cx="644535" cy="644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07FEA-308F-44F9-A0EE-AAFA4ADC41C5}">
      <dsp:nvSpPr>
        <dsp:cNvPr id="0" name=""/>
        <dsp:cNvSpPr/>
      </dsp:nvSpPr>
      <dsp:spPr>
        <a:xfrm>
          <a:off x="1353524" y="4396871"/>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GB" sz="2200" kern="1200" baseline="0" dirty="0"/>
            <a:t>BASED ON CASES AND “STORIES”</a:t>
          </a:r>
          <a:r>
            <a:rPr lang="th-TH" sz="2200" kern="1200" baseline="0" dirty="0"/>
            <a:t> การสร้างสตอรี่ขึ้นหรือเรื่องราวในแต่ละกรณี</a:t>
          </a:r>
          <a:endParaRPr lang="en-US" sz="2200" kern="1200" dirty="0"/>
        </a:p>
      </dsp:txBody>
      <dsp:txXfrm>
        <a:off x="1353524" y="4396871"/>
        <a:ext cx="4463225" cy="11718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A96FF-65F2-4D9A-9DEF-DFBBC4B2D09A}" type="datetimeFigureOut">
              <a:rPr lang="nl-NL" smtClean="0"/>
              <a:t>7-4-2021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25CA0-09C0-4ACD-94BC-C683F3F26C02}" type="slidenum">
              <a:rPr lang="nl-NL" smtClean="0"/>
              <a:t>‹#›</a:t>
            </a:fld>
            <a:endParaRPr lang="nl-NL"/>
          </a:p>
        </p:txBody>
      </p:sp>
    </p:spTree>
    <p:extLst>
      <p:ext uri="{BB962C8B-B14F-4D97-AF65-F5344CB8AC3E}">
        <p14:creationId xmlns:p14="http://schemas.microsoft.com/office/powerpoint/2010/main" val="357950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4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B7AA7FF-9A7B-4AD7-92E8-770655D940E1}" type="slidenum">
              <a:rPr lang="de-AT" smtClean="0"/>
              <a:t>5</a:t>
            </a:fld>
            <a:endParaRPr lang="de-AT"/>
          </a:p>
        </p:txBody>
      </p:sp>
    </p:spTree>
    <p:extLst>
      <p:ext uri="{BB962C8B-B14F-4D97-AF65-F5344CB8AC3E}">
        <p14:creationId xmlns:p14="http://schemas.microsoft.com/office/powerpoint/2010/main" val="80856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BB7AA7FF-9A7B-4AD7-92E8-770655D940E1}" type="slidenum">
              <a:rPr lang="de-AT" smtClean="0"/>
              <a:t>6</a:t>
            </a:fld>
            <a:endParaRPr lang="de-AT"/>
          </a:p>
        </p:txBody>
      </p:sp>
    </p:spTree>
    <p:extLst>
      <p:ext uri="{BB962C8B-B14F-4D97-AF65-F5344CB8AC3E}">
        <p14:creationId xmlns:p14="http://schemas.microsoft.com/office/powerpoint/2010/main" val="135537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LINK TO MURAL (WHICH MURAL ACCOUNT WILL WE USE? )</a:t>
            </a:r>
            <a:endParaRPr lang="nl-NL" dirty="0"/>
          </a:p>
        </p:txBody>
      </p:sp>
      <p:sp>
        <p:nvSpPr>
          <p:cNvPr id="4" name="Slide Number Placeholder 3"/>
          <p:cNvSpPr>
            <a:spLocks noGrp="1"/>
          </p:cNvSpPr>
          <p:nvPr>
            <p:ph type="sldNum" sz="quarter" idx="5"/>
          </p:nvPr>
        </p:nvSpPr>
        <p:spPr/>
        <p:txBody>
          <a:bodyPr/>
          <a:lstStyle/>
          <a:p>
            <a:fld id="{B5D25CA0-09C0-4ACD-94BC-C683F3F26C02}" type="slidenum">
              <a:rPr lang="nl-NL" smtClean="0"/>
              <a:t>27</a:t>
            </a:fld>
            <a:endParaRPr lang="nl-NL"/>
          </a:p>
        </p:txBody>
      </p:sp>
    </p:spTree>
    <p:extLst>
      <p:ext uri="{BB962C8B-B14F-4D97-AF65-F5344CB8AC3E}">
        <p14:creationId xmlns:p14="http://schemas.microsoft.com/office/powerpoint/2010/main" val="349098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BB7AA7FF-9A7B-4AD7-92E8-770655D940E1}" type="slidenum">
              <a:rPr lang="de-AT" smtClean="0"/>
              <a:t>34</a:t>
            </a:fld>
            <a:endParaRPr lang="de-AT"/>
          </a:p>
        </p:txBody>
      </p:sp>
    </p:spTree>
    <p:extLst>
      <p:ext uri="{BB962C8B-B14F-4D97-AF65-F5344CB8AC3E}">
        <p14:creationId xmlns:p14="http://schemas.microsoft.com/office/powerpoint/2010/main" val="17454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4/7/2021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333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0522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4/7/2021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5206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5063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1684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9308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3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3540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480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9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4/7/2021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07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4/7/2021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530963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3VTroVmX3s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youtube.com/watch?v=_vaxI9QNME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6096000" cy="6899854"/>
          </a:xfrm>
          <a:prstGeom prst="rect">
            <a:avLst/>
          </a:prstGeom>
          <a:solidFill>
            <a:srgbClr val="0D8EA2"/>
          </a:solidFill>
          <a:ln>
            <a:noFill/>
          </a:ln>
        </p:spPr>
        <p:txBody>
          <a:bodyPr spcFirstLastPara="1" wrap="square" lIns="60950" tIns="60950" rIns="60950" bIns="60950" anchor="ctr" anchorCtr="0">
            <a:noAutofit/>
          </a:bodyPr>
          <a:lstStyle/>
          <a:p>
            <a:endParaRPr sz="1200"/>
          </a:p>
        </p:txBody>
      </p:sp>
      <p:sp>
        <p:nvSpPr>
          <p:cNvPr id="89" name="Google Shape;89;p1"/>
          <p:cNvSpPr/>
          <p:nvPr/>
        </p:nvSpPr>
        <p:spPr>
          <a:xfrm>
            <a:off x="4622800" y="6153150"/>
            <a:ext cx="6121400" cy="19050"/>
          </a:xfrm>
          <a:prstGeom prst="rect">
            <a:avLst/>
          </a:prstGeom>
          <a:solidFill>
            <a:srgbClr val="D4C0AB"/>
          </a:solidFill>
          <a:ln>
            <a:noFill/>
          </a:ln>
        </p:spPr>
        <p:txBody>
          <a:bodyPr spcFirstLastPara="1" wrap="square" lIns="60950" tIns="60950" rIns="60950" bIns="60950" anchor="ctr" anchorCtr="0">
            <a:noAutofit/>
          </a:bodyPr>
          <a:lstStyle/>
          <a:p>
            <a:endParaRPr sz="1200"/>
          </a:p>
        </p:txBody>
      </p:sp>
      <p:sp>
        <p:nvSpPr>
          <p:cNvPr id="90" name="Google Shape;90;p1"/>
          <p:cNvSpPr/>
          <p:nvPr/>
        </p:nvSpPr>
        <p:spPr>
          <a:xfrm>
            <a:off x="740630" y="3767662"/>
            <a:ext cx="131641" cy="1270000"/>
          </a:xfrm>
          <a:prstGeom prst="rect">
            <a:avLst/>
          </a:prstGeom>
          <a:solidFill>
            <a:srgbClr val="FFFFFF"/>
          </a:solidFill>
          <a:ln>
            <a:noFill/>
          </a:ln>
        </p:spPr>
        <p:txBody>
          <a:bodyPr spcFirstLastPara="1" wrap="square" lIns="60950" tIns="60950" rIns="60950" bIns="60950" anchor="ctr" anchorCtr="0">
            <a:noAutofit/>
          </a:bodyPr>
          <a:lstStyle/>
          <a:p>
            <a:endParaRPr sz="1200"/>
          </a:p>
        </p:txBody>
      </p:sp>
      <p:pic>
        <p:nvPicPr>
          <p:cNvPr id="91" name="Google Shape;91;p1">
            <a:hlinkClick r:id="rId3"/>
          </p:cNvPr>
          <p:cNvPicPr preferRelativeResize="0"/>
          <p:nvPr/>
        </p:nvPicPr>
        <p:blipFill rotWithShape="1">
          <a:blip r:embed="rId4">
            <a:alphaModFix/>
          </a:blip>
          <a:srcRect/>
          <a:stretch/>
        </p:blipFill>
        <p:spPr>
          <a:xfrm>
            <a:off x="8136575" y="794452"/>
            <a:ext cx="2657008" cy="1298538"/>
          </a:xfrm>
          <a:prstGeom prst="rect">
            <a:avLst/>
          </a:prstGeom>
          <a:noFill/>
          <a:ln>
            <a:noFill/>
          </a:ln>
        </p:spPr>
      </p:pic>
      <p:pic>
        <p:nvPicPr>
          <p:cNvPr id="92" name="Google Shape;92;p1">
            <a:hlinkClick r:id="rId5"/>
          </p:cNvPr>
          <p:cNvPicPr preferRelativeResize="0"/>
          <p:nvPr/>
        </p:nvPicPr>
        <p:blipFill rotWithShape="1">
          <a:blip r:embed="rId6">
            <a:alphaModFix/>
          </a:blip>
          <a:srcRect l="1591" r="26829"/>
          <a:stretch/>
        </p:blipFill>
        <p:spPr>
          <a:xfrm>
            <a:off x="9797622" y="6200772"/>
            <a:ext cx="2290141" cy="657229"/>
          </a:xfrm>
          <a:prstGeom prst="rect">
            <a:avLst/>
          </a:prstGeom>
          <a:noFill/>
          <a:ln>
            <a:noFill/>
          </a:ln>
        </p:spPr>
      </p:pic>
      <p:sp>
        <p:nvSpPr>
          <p:cNvPr id="93" name="Google Shape;93;p1"/>
          <p:cNvSpPr txBox="1"/>
          <p:nvPr/>
        </p:nvSpPr>
        <p:spPr>
          <a:xfrm>
            <a:off x="334397" y="1962686"/>
            <a:ext cx="5427206" cy="985013"/>
          </a:xfrm>
          <a:prstGeom prst="rect">
            <a:avLst/>
          </a:prstGeom>
          <a:noFill/>
          <a:ln>
            <a:noFill/>
          </a:ln>
        </p:spPr>
        <p:txBody>
          <a:bodyPr spcFirstLastPara="1" wrap="square" lIns="0" tIns="0" rIns="0" bIns="0" anchor="t" anchorCtr="0">
            <a:spAutoFit/>
          </a:bodyPr>
          <a:lstStyle/>
          <a:p>
            <a:pPr algn="ctr">
              <a:lnSpc>
                <a:spcPct val="120000"/>
              </a:lnSpc>
            </a:pPr>
            <a:r>
              <a:rPr lang="pl-PL" sz="2667" b="1" dirty="0">
                <a:solidFill>
                  <a:srgbClr val="FFFFFF"/>
                </a:solidFill>
                <a:latin typeface="Cormorant Garamond"/>
                <a:ea typeface="Cormorant Garamond"/>
                <a:cs typeface="Cormorant Garamond"/>
                <a:sym typeface="Cormorant Garamond"/>
              </a:rPr>
              <a:t>Erasmus+ Capacity Building in Higher Education</a:t>
            </a:r>
            <a:endParaRPr sz="2667" dirty="0"/>
          </a:p>
        </p:txBody>
      </p:sp>
      <p:sp>
        <p:nvSpPr>
          <p:cNvPr id="94" name="Google Shape;94;p1"/>
          <p:cNvSpPr txBox="1"/>
          <p:nvPr/>
        </p:nvSpPr>
        <p:spPr>
          <a:xfrm>
            <a:off x="6612236" y="2281647"/>
            <a:ext cx="5245367" cy="2326919"/>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Clr>
                <a:srgbClr val="342D29"/>
              </a:buClr>
              <a:buSzPts val="4200"/>
              <a:buFont typeface="Cormorant Garamond"/>
              <a:buNone/>
            </a:pPr>
            <a:r>
              <a:rPr lang="th-TH" sz="2800" b="1" dirty="0">
                <a:solidFill>
                  <a:srgbClr val="342D29"/>
                </a:solidFill>
                <a:latin typeface="Arial" panose="020B0604020202020204" pitchFamily="34" charset="0"/>
                <a:ea typeface="Cormorant Garamond"/>
                <a:cs typeface="Cormorant Garamond"/>
                <a:sym typeface="Cormorant Garamond"/>
              </a:rPr>
              <a:t>เสริมสร้างศักยภาพเพื่อการพัฒนานวัตกรรมการประกอบการทางสังคม ท่ามกลางกระแสการเปลี่ยนแปลงการประกอบธุรกิจในประเทศไทยและเมียนมาร์</a:t>
            </a:r>
            <a:endParaRPr lang="th-TH" sz="2800" b="0" i="0" u="none" strike="noStrike" cap="none" dirty="0">
              <a:solidFill>
                <a:schemeClr val="dk1"/>
              </a:solidFill>
              <a:latin typeface="Arial" panose="020B0604020202020204" pitchFamily="34" charset="0"/>
              <a:ea typeface="Calibri"/>
              <a:cs typeface="Calibri"/>
              <a:sym typeface="Calibri"/>
            </a:endParaRPr>
          </a:p>
        </p:txBody>
      </p:sp>
      <p:sp>
        <p:nvSpPr>
          <p:cNvPr id="95" name="Google Shape;95;p1"/>
          <p:cNvSpPr txBox="1"/>
          <p:nvPr/>
        </p:nvSpPr>
        <p:spPr>
          <a:xfrm>
            <a:off x="931476" y="4146053"/>
            <a:ext cx="5245367" cy="84459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FFFFFF"/>
              </a:buClr>
              <a:buSzPts val="2100"/>
              <a:buFont typeface="Assistant"/>
              <a:buNone/>
            </a:pPr>
            <a:r>
              <a:rPr lang="th-TH" sz="1400" b="1" i="0" u="none" strike="noStrike" cap="none" dirty="0">
                <a:solidFill>
                  <a:srgbClr val="FFFFFF"/>
                </a:solidFill>
                <a:latin typeface="+mj-lt"/>
                <a:ea typeface="Assistant"/>
                <a:cs typeface="Assistant"/>
                <a:sym typeface="Assistant"/>
              </a:rPr>
              <a:t>โครงการอ้างอิง.</a:t>
            </a:r>
            <a:r>
              <a:rPr lang="en-US" sz="1400" b="1" i="0" u="none" strike="noStrike" cap="none" dirty="0">
                <a:solidFill>
                  <a:srgbClr val="FFFFFF"/>
                </a:solidFill>
                <a:latin typeface="+mj-lt"/>
                <a:ea typeface="Assistant"/>
                <a:cs typeface="Assistant"/>
                <a:sym typeface="Assistant"/>
              </a:rPr>
              <a:t>EPP-1-2019-1-AT-EPPKA2-CBHE-JP </a:t>
            </a:r>
            <a:endParaRPr lang="en-US" sz="1400" b="1" i="0" u="none" strike="noStrike" cap="none" dirty="0">
              <a:solidFill>
                <a:schemeClr val="dk1"/>
              </a:solidFill>
              <a:latin typeface="+mj-lt"/>
              <a:ea typeface="Assistant"/>
              <a:cs typeface="Calibri"/>
              <a:sym typeface="Calibri"/>
            </a:endParaRPr>
          </a:p>
          <a:p>
            <a:pPr marL="0" marR="0" lvl="0" indent="0" algn="l" rtl="0">
              <a:lnSpc>
                <a:spcPct val="140000"/>
              </a:lnSpc>
              <a:spcBef>
                <a:spcPts val="0"/>
              </a:spcBef>
              <a:spcAft>
                <a:spcPts val="0"/>
              </a:spcAft>
              <a:buClr>
                <a:srgbClr val="FFFFFF"/>
              </a:buClr>
              <a:buSzPts val="2100"/>
              <a:buFont typeface="Assistant"/>
              <a:buNone/>
            </a:pPr>
            <a:r>
              <a:rPr lang="th-TH" sz="1400" b="1" i="0" u="none" strike="noStrike" cap="none" dirty="0">
                <a:solidFill>
                  <a:schemeClr val="bg1"/>
                </a:solidFill>
                <a:latin typeface="+mj-lt"/>
                <a:ea typeface="Assistant"/>
                <a:cs typeface="Assistant"/>
                <a:sym typeface="Calibri"/>
              </a:rPr>
              <a:t>ระยะเวลา</a:t>
            </a:r>
            <a:r>
              <a:rPr lang="th-TH" sz="1400" b="1" i="0" u="none" strike="noStrike" cap="none" dirty="0">
                <a:solidFill>
                  <a:srgbClr val="FFFFFF"/>
                </a:solidFill>
                <a:latin typeface="+mj-lt"/>
                <a:ea typeface="Assistant"/>
                <a:cs typeface="Assistant"/>
                <a:sym typeface="Assistant"/>
              </a:rPr>
              <a:t>: 36 เดือน (15/01/2020-14/01/2023)</a:t>
            </a:r>
            <a:endParaRPr lang="th-TH" sz="1400" b="0" i="0" u="none" strike="noStrike" cap="none" dirty="0">
              <a:solidFill>
                <a:schemeClr val="dk1"/>
              </a:solidFill>
              <a:latin typeface="+mj-lt"/>
              <a:ea typeface="Calibri"/>
              <a:cs typeface="Calibri"/>
              <a:sym typeface="Calibri"/>
            </a:endParaRPr>
          </a:p>
        </p:txBody>
      </p:sp>
      <p:sp>
        <p:nvSpPr>
          <p:cNvPr id="10" name="Google Shape;94;p1"/>
          <p:cNvSpPr txBox="1"/>
          <p:nvPr/>
        </p:nvSpPr>
        <p:spPr>
          <a:xfrm>
            <a:off x="6612236" y="4749295"/>
            <a:ext cx="5245367" cy="465384"/>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th-TH" sz="2800" b="1" dirty="0">
                <a:solidFill>
                  <a:srgbClr val="342D29"/>
                </a:solidFill>
                <a:latin typeface="Cormorant Garamond"/>
                <a:sym typeface="Cormorant Garamond"/>
              </a:rPr>
              <a:t>วันที่ 3-5 กุมภาพันธ์ 2564</a:t>
            </a:r>
            <a:endParaRPr lang="th-TH" sz="2000" dirty="0"/>
          </a:p>
        </p:txBody>
      </p:sp>
      <p:sp>
        <p:nvSpPr>
          <p:cNvPr id="2" name="Foliennummernplatzhalt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1445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3F4E-80DD-4285-8CA9-77434249C8E9}"/>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a:t>Prof. Nicholas ind</a:t>
            </a:r>
          </a:p>
        </p:txBody>
      </p:sp>
      <p:pic>
        <p:nvPicPr>
          <p:cNvPr id="4" name="Picture 2" descr="Re:act your brand to make it jump off the white pages and into real life">
            <a:extLst>
              <a:ext uri="{FF2B5EF4-FFF2-40B4-BE49-F238E27FC236}">
                <a16:creationId xmlns:a16="http://schemas.microsoft.com/office/drawing/2014/main" id="{09881E81-DB02-48AF-A4C9-4EFF820691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2670" y="639575"/>
            <a:ext cx="7706660" cy="308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6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n a saucer&#10;&#10;Description automatically generated with medium confidence">
            <a:extLst>
              <a:ext uri="{FF2B5EF4-FFF2-40B4-BE49-F238E27FC236}">
                <a16:creationId xmlns:a16="http://schemas.microsoft.com/office/drawing/2014/main" id="{0F72992D-028B-4DC8-86BA-B0FDA05480FB}"/>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13" y="1282"/>
            <a:ext cx="12191987" cy="6856718"/>
          </a:xfrm>
          <a:prstGeom prst="rect">
            <a:avLst/>
          </a:prstGeom>
        </p:spPr>
      </p:pic>
      <p:sp>
        <p:nvSpPr>
          <p:cNvPr id="2" name="Slide Number Placeholder 1">
            <a:extLst>
              <a:ext uri="{FF2B5EF4-FFF2-40B4-BE49-F238E27FC236}">
                <a16:creationId xmlns:a16="http://schemas.microsoft.com/office/drawing/2014/main" id="{D9539A3E-9C4D-431C-9E6D-2D96830E8C3D}"/>
              </a:ext>
            </a:extLst>
          </p:cNvPr>
          <p:cNvSpPr>
            <a:spLocks noGrp="1"/>
          </p:cNvSpPr>
          <p:nvPr>
            <p:ph type="sldNum" sz="quarter" idx="12"/>
          </p:nvPr>
        </p:nvSpPr>
        <p:spPr>
          <a:xfrm>
            <a:off x="8610600" y="6356350"/>
            <a:ext cx="2743200" cy="365125"/>
          </a:xfrm>
        </p:spPr>
        <p:txBody>
          <a:bodyPr>
            <a:normAutofit/>
          </a:bodyPr>
          <a:lstStyle/>
          <a:p>
            <a:pPr>
              <a:spcAft>
                <a:spcPts val="400"/>
              </a:spcAft>
            </a:pPr>
            <a:fld id="{B6F15528-21DE-4FAA-801E-634DDDAF4B2B}" type="slidenum">
              <a:rPr lang="en-US">
                <a:solidFill>
                  <a:srgbClr val="FFFFFF"/>
                </a:solidFill>
              </a:rPr>
              <a:pPr>
                <a:spcAft>
                  <a:spcPts val="400"/>
                </a:spcAft>
              </a:pPr>
              <a:t>11</a:t>
            </a:fld>
            <a:endParaRPr lang="en-US">
              <a:solidFill>
                <a:srgbClr val="FFFFFF"/>
              </a:solidFill>
            </a:endParaRPr>
          </a:p>
        </p:txBody>
      </p:sp>
      <p:sp>
        <p:nvSpPr>
          <p:cNvPr id="3" name="TextBox 2">
            <a:extLst>
              <a:ext uri="{FF2B5EF4-FFF2-40B4-BE49-F238E27FC236}">
                <a16:creationId xmlns:a16="http://schemas.microsoft.com/office/drawing/2014/main" id="{FC4ABAA3-0CAD-4AFB-BAAB-6789FA3FAD15}"/>
              </a:ext>
            </a:extLst>
          </p:cNvPr>
          <p:cNvSpPr txBox="1"/>
          <p:nvPr/>
        </p:nvSpPr>
        <p:spPr>
          <a:xfrm>
            <a:off x="8085761" y="2291136"/>
            <a:ext cx="1851789" cy="646331"/>
          </a:xfrm>
          <a:prstGeom prst="rect">
            <a:avLst/>
          </a:prstGeom>
          <a:noFill/>
        </p:spPr>
        <p:txBody>
          <a:bodyPr wrap="none" rtlCol="0">
            <a:spAutoFit/>
          </a:bodyPr>
          <a:lstStyle/>
          <a:p>
            <a:r>
              <a:rPr lang="th-TH" sz="3600" dirty="0">
                <a:solidFill>
                  <a:schemeClr val="bg1"/>
                </a:solidFill>
              </a:rPr>
              <a:t>พัก 15 นาที</a:t>
            </a:r>
            <a:endParaRPr lang="en-GB" sz="3600" dirty="0">
              <a:solidFill>
                <a:schemeClr val="bg1"/>
              </a:solidFill>
            </a:endParaRPr>
          </a:p>
        </p:txBody>
      </p:sp>
    </p:spTree>
    <p:extLst>
      <p:ext uri="{BB962C8B-B14F-4D97-AF65-F5344CB8AC3E}">
        <p14:creationId xmlns:p14="http://schemas.microsoft.com/office/powerpoint/2010/main" val="217795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30768DE6-BCF0-4E31-BD17-790745D5A95A}"/>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6" name="Rectangle 10">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E0035-6FED-45DB-BAA5-528F4ABAC4AD}"/>
              </a:ext>
            </a:extLst>
          </p:cNvPr>
          <p:cNvSpPr>
            <a:spLocks noGrp="1"/>
          </p:cNvSpPr>
          <p:nvPr>
            <p:ph type="ctrTitle"/>
          </p:nvPr>
        </p:nvSpPr>
        <p:spPr>
          <a:xfrm>
            <a:off x="960119" y="2100845"/>
            <a:ext cx="4670234" cy="1975527"/>
          </a:xfrm>
        </p:spPr>
        <p:txBody>
          <a:bodyPr anchor="ctr">
            <a:noAutofit/>
          </a:bodyPr>
          <a:lstStyle/>
          <a:p>
            <a:pPr algn="l"/>
            <a:r>
              <a:rPr lang="en-US" sz="5400"/>
              <a:t>Social </a:t>
            </a:r>
            <a:br>
              <a:rPr lang="en-US" sz="5400"/>
            </a:br>
            <a:r>
              <a:rPr lang="en-US" sz="5400"/>
              <a:t>impact </a:t>
            </a:r>
            <a:br>
              <a:rPr lang="en-US" sz="5400"/>
            </a:br>
            <a:r>
              <a:rPr lang="en-US" sz="5400"/>
              <a:t>canvas</a:t>
            </a:r>
            <a:endParaRPr lang="nl-NL" sz="5400" dirty="0"/>
          </a:p>
        </p:txBody>
      </p:sp>
      <p:sp>
        <p:nvSpPr>
          <p:cNvPr id="13" name="Rectangle 12">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EBFBA31-6132-40BF-A9A3-1E201A40C072}"/>
              </a:ext>
            </a:extLst>
          </p:cNvPr>
          <p:cNvSpPr>
            <a:spLocks noGrp="1"/>
          </p:cNvSpPr>
          <p:nvPr>
            <p:ph type="subTitle" idx="1"/>
          </p:nvPr>
        </p:nvSpPr>
        <p:spPr>
          <a:xfrm>
            <a:off x="960119" y="4372379"/>
            <a:ext cx="4670233" cy="1804827"/>
          </a:xfrm>
        </p:spPr>
        <p:txBody>
          <a:bodyPr anchor="ctr">
            <a:normAutofit fontScale="85000" lnSpcReduction="10000"/>
          </a:bodyPr>
          <a:lstStyle/>
          <a:p>
            <a:pPr algn="l"/>
            <a:r>
              <a:rPr lang="en-US" sz="2800" dirty="0"/>
              <a:t>A tool to help plan, measure, and account for the changes you want to bring about in the world</a:t>
            </a:r>
            <a:r>
              <a:rPr lang="th-TH" sz="2800" dirty="0"/>
              <a:t> เครื่องมือที่จะช่วยในการวางแผน วัดผล และบันทึกการเปลี่ยนแปลงที่ต้องการให้เกิดขึ้นในโลก</a:t>
            </a:r>
            <a:endParaRPr lang="nl-NL" sz="2800" dirty="0"/>
          </a:p>
        </p:txBody>
      </p:sp>
    </p:spTree>
    <p:extLst>
      <p:ext uri="{BB962C8B-B14F-4D97-AF65-F5344CB8AC3E}">
        <p14:creationId xmlns:p14="http://schemas.microsoft.com/office/powerpoint/2010/main" val="43200290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C0EF2-51DC-46C2-B2EE-280A9129F9F3}"/>
              </a:ext>
            </a:extLst>
          </p:cNvPr>
          <p:cNvSpPr>
            <a:spLocks noGrp="1"/>
          </p:cNvSpPr>
          <p:nvPr>
            <p:ph type="title"/>
          </p:nvPr>
        </p:nvSpPr>
        <p:spPr>
          <a:xfrm>
            <a:off x="960120" y="317814"/>
            <a:ext cx="10268712" cy="1700784"/>
          </a:xfrm>
        </p:spPr>
        <p:txBody>
          <a:bodyPr>
            <a:normAutofit fontScale="90000"/>
          </a:bodyPr>
          <a:lstStyle/>
          <a:p>
            <a:r>
              <a:rPr lang="en-US" dirty="0"/>
              <a:t>THIS TOOL WILL HELP YOU TO </a:t>
            </a:r>
            <a:br>
              <a:rPr lang="en-US" dirty="0"/>
            </a:br>
            <a:r>
              <a:rPr lang="th-TH" dirty="0"/>
              <a:t>เครื่องมือช่วยเหลือ </a:t>
            </a:r>
            <a:endParaRPr lang="nl-NL" dirty="0"/>
          </a:p>
        </p:txBody>
      </p:sp>
      <p:sp>
        <p:nvSpPr>
          <p:cNvPr id="3" name="Content Placeholder 2">
            <a:extLst>
              <a:ext uri="{FF2B5EF4-FFF2-40B4-BE49-F238E27FC236}">
                <a16:creationId xmlns:a16="http://schemas.microsoft.com/office/drawing/2014/main" id="{11CF0E47-4F90-40FD-8BAD-F4A649D430E2}"/>
              </a:ext>
            </a:extLst>
          </p:cNvPr>
          <p:cNvSpPr>
            <a:spLocks noGrp="1"/>
          </p:cNvSpPr>
          <p:nvPr>
            <p:ph idx="1"/>
          </p:nvPr>
        </p:nvSpPr>
        <p:spPr>
          <a:xfrm>
            <a:off x="960119" y="2784143"/>
            <a:ext cx="6573009" cy="3756043"/>
          </a:xfrm>
        </p:spPr>
        <p:txBody>
          <a:bodyPr anchor="t">
            <a:normAutofit/>
          </a:bodyPr>
          <a:lstStyle/>
          <a:p>
            <a:pPr marL="457200" indent="-457200">
              <a:lnSpc>
                <a:spcPct val="91000"/>
              </a:lnSpc>
              <a:buFont typeface="Wingdings" panose="05000000000000000000" pitchFamily="2" charset="2"/>
              <a:buChar char="ü"/>
            </a:pPr>
            <a:r>
              <a:rPr lang="en-US" sz="2000" dirty="0"/>
              <a:t>Build a common understanding of social changes you aspire to </a:t>
            </a:r>
            <a:r>
              <a:rPr lang="th-TH" sz="2000" dirty="0"/>
              <a:t>สร้างความเข้าใจร่วมกันเกี่ยวกับการเปลี่ยนแปลงทางสังคม</a:t>
            </a:r>
            <a:endParaRPr lang="en-US" sz="2000" dirty="0"/>
          </a:p>
          <a:p>
            <a:pPr marL="457200" indent="-457200">
              <a:lnSpc>
                <a:spcPct val="91000"/>
              </a:lnSpc>
              <a:buFont typeface="Wingdings" panose="05000000000000000000" pitchFamily="2" charset="2"/>
              <a:buChar char="ü"/>
            </a:pPr>
            <a:r>
              <a:rPr lang="en-US" sz="2000" dirty="0"/>
              <a:t>Develop a blueprint for success that will guide your work </a:t>
            </a:r>
            <a:r>
              <a:rPr lang="th-TH" sz="2000" dirty="0"/>
              <a:t>พัฒนาพิมพ์เขียวสู่ความสำเร็จที่จะเป็นแนวทางในการทำงาน</a:t>
            </a:r>
            <a:endParaRPr lang="en-US" sz="2000" dirty="0"/>
          </a:p>
          <a:p>
            <a:pPr marL="457200" indent="-457200">
              <a:lnSpc>
                <a:spcPct val="91000"/>
              </a:lnSpc>
              <a:buFont typeface="Wingdings" panose="05000000000000000000" pitchFamily="2" charset="2"/>
              <a:buChar char="ü"/>
            </a:pPr>
            <a:r>
              <a:rPr lang="en-US" sz="2000" dirty="0"/>
              <a:t>Identify measurable indicators to help you stay on course </a:t>
            </a:r>
            <a:r>
              <a:rPr lang="th-TH" sz="2000" dirty="0"/>
              <a:t>ตัวชี้วัดที่วัดผลได้</a:t>
            </a:r>
            <a:endParaRPr lang="en-US" sz="2000" dirty="0"/>
          </a:p>
          <a:p>
            <a:pPr marL="457200" indent="-457200">
              <a:lnSpc>
                <a:spcPct val="91000"/>
              </a:lnSpc>
              <a:buFont typeface="Wingdings" panose="05000000000000000000" pitchFamily="2" charset="2"/>
              <a:buChar char="ü"/>
            </a:pPr>
            <a:r>
              <a:rPr lang="en-US" sz="2000" dirty="0"/>
              <a:t>Agree the steps needed to maximize your social impact </a:t>
            </a:r>
            <a:r>
              <a:rPr lang="th-TH" sz="2000" dirty="0"/>
              <a:t>ขั้นตอนที่จำเป็นเพื่อเพิ่มผลกระทบทางสังคม</a:t>
            </a:r>
            <a:endParaRPr lang="en-US" sz="2000" dirty="0"/>
          </a:p>
          <a:p>
            <a:pPr marL="457200" indent="-457200">
              <a:lnSpc>
                <a:spcPct val="91000"/>
              </a:lnSpc>
              <a:buFont typeface="Wingdings" panose="05000000000000000000" pitchFamily="2" charset="2"/>
              <a:buChar char="ü"/>
            </a:pPr>
            <a:r>
              <a:rPr lang="en-US" sz="2000" dirty="0"/>
              <a:t>Communicate achievements in clear and compelling ways </a:t>
            </a:r>
            <a:r>
              <a:rPr lang="th-TH" sz="2000" dirty="0"/>
              <a:t>ความสำเร็จด้วยวิธีที่ชัดเจนและน่าสนใจ </a:t>
            </a:r>
            <a:endParaRPr lang="nl-NL" sz="2000" dirty="0"/>
          </a:p>
        </p:txBody>
      </p:sp>
      <p:pic>
        <p:nvPicPr>
          <p:cNvPr id="5" name="Picture 4">
            <a:extLst>
              <a:ext uri="{FF2B5EF4-FFF2-40B4-BE49-F238E27FC236}">
                <a16:creationId xmlns:a16="http://schemas.microsoft.com/office/drawing/2014/main" id="{04C0EC51-3197-44C7-AFF6-52E048579EBC}"/>
              </a:ext>
            </a:extLst>
          </p:cNvPr>
          <p:cNvPicPr>
            <a:picLocks noChangeAspect="1"/>
          </p:cNvPicPr>
          <p:nvPr/>
        </p:nvPicPr>
        <p:blipFill>
          <a:blip r:embed="rId2"/>
          <a:stretch>
            <a:fillRect/>
          </a:stretch>
        </p:blipFill>
        <p:spPr>
          <a:xfrm>
            <a:off x="8274561" y="2852383"/>
            <a:ext cx="3118889" cy="1440080"/>
          </a:xfrm>
          <a:prstGeom prst="rect">
            <a:avLst/>
          </a:prstGeom>
        </p:spPr>
      </p:pic>
      <p:pic>
        <p:nvPicPr>
          <p:cNvPr id="7" name="Picture 6">
            <a:extLst>
              <a:ext uri="{FF2B5EF4-FFF2-40B4-BE49-F238E27FC236}">
                <a16:creationId xmlns:a16="http://schemas.microsoft.com/office/drawing/2014/main" id="{7BB73A71-9C00-4B5A-B3D5-FAC949293705}"/>
              </a:ext>
            </a:extLst>
          </p:cNvPr>
          <p:cNvPicPr>
            <a:picLocks noChangeAspect="1"/>
          </p:cNvPicPr>
          <p:nvPr/>
        </p:nvPicPr>
        <p:blipFill>
          <a:blip r:embed="rId3"/>
          <a:stretch>
            <a:fillRect/>
          </a:stretch>
        </p:blipFill>
        <p:spPr>
          <a:xfrm>
            <a:off x="8269211" y="4777092"/>
            <a:ext cx="3184179" cy="1440081"/>
          </a:xfrm>
          <a:prstGeom prst="rect">
            <a:avLst/>
          </a:prstGeom>
        </p:spPr>
      </p:pic>
    </p:spTree>
    <p:extLst>
      <p:ext uri="{BB962C8B-B14F-4D97-AF65-F5344CB8AC3E}">
        <p14:creationId xmlns:p14="http://schemas.microsoft.com/office/powerpoint/2010/main" val="214048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1430-D259-4B43-A38B-04D7EAF046CA}"/>
              </a:ext>
            </a:extLst>
          </p:cNvPr>
          <p:cNvSpPr>
            <a:spLocks noGrp="1"/>
          </p:cNvSpPr>
          <p:nvPr>
            <p:ph type="title"/>
          </p:nvPr>
        </p:nvSpPr>
        <p:spPr/>
        <p:txBody>
          <a:bodyPr>
            <a:normAutofit fontScale="90000"/>
          </a:bodyPr>
          <a:lstStyle/>
          <a:p>
            <a:r>
              <a:rPr lang="en-US" dirty="0"/>
              <a:t>Let’s take a step back</a:t>
            </a:r>
            <a:br>
              <a:rPr lang="en-US" dirty="0"/>
            </a:br>
            <a:r>
              <a:rPr lang="en-US" sz="4400" dirty="0"/>
              <a:t>why do you need to measure the impact of a social business? </a:t>
            </a:r>
            <a:r>
              <a:rPr lang="th-TH" sz="4400" dirty="0"/>
              <a:t>ทำไมถึงต้องมีการวัดผลกระทบธุรกิจเพื่อสังคม</a:t>
            </a:r>
            <a:endParaRPr lang="nl-NL" dirty="0"/>
          </a:p>
        </p:txBody>
      </p:sp>
      <p:sp>
        <p:nvSpPr>
          <p:cNvPr id="3" name="Content Placeholder 2">
            <a:extLst>
              <a:ext uri="{FF2B5EF4-FFF2-40B4-BE49-F238E27FC236}">
                <a16:creationId xmlns:a16="http://schemas.microsoft.com/office/drawing/2014/main" id="{3F499C06-3B86-45E9-94D4-97C291BCB0AD}"/>
              </a:ext>
            </a:extLst>
          </p:cNvPr>
          <p:cNvSpPr>
            <a:spLocks noGrp="1"/>
          </p:cNvSpPr>
          <p:nvPr>
            <p:ph idx="1"/>
          </p:nvPr>
        </p:nvSpPr>
        <p:spPr>
          <a:xfrm>
            <a:off x="960120" y="2587752"/>
            <a:ext cx="10268712" cy="3952434"/>
          </a:xfrm>
        </p:spPr>
        <p:txBody>
          <a:bodyPr>
            <a:normAutofit/>
          </a:bodyPr>
          <a:lstStyle/>
          <a:p>
            <a:r>
              <a:rPr lang="en-US" u="sng" dirty="0"/>
              <a:t>Take a look at these examples of socials business and how they impact </a:t>
            </a:r>
            <a:r>
              <a:rPr lang="th-TH" u="sng" dirty="0"/>
              <a:t>ตัวอย่างธุรกิจเพื่อสังคมที่เกิดขึ้น</a:t>
            </a:r>
            <a:endParaRPr lang="en-US" u="sng" dirty="0"/>
          </a:p>
          <a:p>
            <a:pPr marL="514350" indent="-514350">
              <a:buAutoNum type="arabicPeriod"/>
            </a:pPr>
            <a:r>
              <a:rPr lang="en-US" b="1" i="0" dirty="0">
                <a:solidFill>
                  <a:srgbClr val="000000"/>
                </a:solidFill>
                <a:effectLst/>
                <a:latin typeface="Open Sans" panose="020B0606030504020204" pitchFamily="34" charset="0"/>
              </a:rPr>
              <a:t>TOMS Shoes: One for One </a:t>
            </a:r>
            <a:r>
              <a:rPr lang="th-TH" sz="1800" dirty="0">
                <a:latin typeface="TH SarabunIT๙" panose="020B0500040200020003" pitchFamily="34" charset="-34"/>
                <a:cs typeface="TH SarabunIT๙" panose="020B0500040200020003" pitchFamily="34" charset="-34"/>
              </a:rPr>
              <a:t>รองเท้า </a:t>
            </a:r>
            <a:r>
              <a:rPr lang="en-US" sz="1800" dirty="0">
                <a:latin typeface="TH SarabunIT๙" panose="020B0500040200020003" pitchFamily="34" charset="-34"/>
                <a:cs typeface="TH SarabunIT๙" panose="020B0500040200020003" pitchFamily="34" charset="-34"/>
              </a:rPr>
              <a:t>TOMS </a:t>
            </a:r>
            <a:r>
              <a:rPr lang="th-TH" sz="1800" dirty="0">
                <a:latin typeface="TH SarabunIT๙" panose="020B0500040200020003" pitchFamily="34" charset="-34"/>
                <a:cs typeface="TH SarabunIT๙" panose="020B0500040200020003" pitchFamily="34" charset="-34"/>
              </a:rPr>
              <a:t>ได้รับความสนใจจากข้อเท็จจริงที่ว่าเด็กจำนวนมากในประเทศกำลังพัฒนาขาดรองเท้าหรือหากมีก็ไม่มีขนาดหรือเป็นไปตามมาตรฐานขั้นพื้นฐานด้านสุขภาพและความปลอดภัย การจัดหารองเท้าที่เพียงพอสำหรับเด็กเป็นสิ่งสำคัญมาก </a:t>
            </a:r>
            <a:r>
              <a:rPr lang="en-US" sz="1800" dirty="0">
                <a:latin typeface="TH SarabunIT๙" panose="020B0500040200020003" pitchFamily="34" charset="-34"/>
                <a:cs typeface="TH SarabunIT๙" panose="020B0500040200020003" pitchFamily="34" charset="-34"/>
              </a:rPr>
              <a:t>TOMS: Shoes for Shoes </a:t>
            </a:r>
            <a:r>
              <a:rPr lang="th-TH" sz="1800" dirty="0">
                <a:latin typeface="TH SarabunIT๙" panose="020B0500040200020003" pitchFamily="34" charset="-34"/>
                <a:cs typeface="TH SarabunIT๙" panose="020B0500040200020003" pitchFamily="34" charset="-34"/>
              </a:rPr>
              <a:t>จึงเริ่มต้นขึ้น หากคุณซื้อรองเท้าจากพวกเขาพวกเขาจะบริจาคให้กับเด็กที่ต้องการ รองเท้าเหล่านี้จะช่วยให้พวกเขาเล่นและไปโรงเรียนได้อย่างปลอดภัย: เสริมสร้างสุขภาพให้เข้าเหมาะสมการเข้าถึงการศึกษาและสร้างความมั่นใจ </a:t>
            </a:r>
            <a:r>
              <a:rPr lang="en-US" sz="1800" dirty="0">
                <a:latin typeface="TH SarabunIT๙" panose="020B0500040200020003" pitchFamily="34" charset="-34"/>
                <a:cs typeface="TH SarabunIT๙" panose="020B0500040200020003" pitchFamily="34" charset="-34"/>
              </a:rPr>
              <a:t>TOMS </a:t>
            </a:r>
            <a:r>
              <a:rPr lang="th-TH" sz="1800" dirty="0">
                <a:latin typeface="TH SarabunIT๙" panose="020B0500040200020003" pitchFamily="34" charset="-34"/>
                <a:cs typeface="TH SarabunIT๙" panose="020B0500040200020003" pitchFamily="34" charset="-34"/>
              </a:rPr>
              <a:t>มอบรองเท้าใหม่ไปแล้วกว่า 95 ล้านคู่ให้กับเด็ก ๆ ที่ต้องการสำหรับทุกๆ 3 ยูโรที่ใช้ไปพวกเขาจะบริจาค 1 ยูโรเพื่อให้ความช่วยเหลือดังกล่าวทั่วโลก</a:t>
            </a:r>
          </a:p>
          <a:p>
            <a:r>
              <a:rPr lang="th-TH" sz="2000" dirty="0">
                <a:latin typeface="Open Sans" panose="020B0606030504020204" pitchFamily="34" charset="0"/>
              </a:rPr>
              <a:t>แหล่งที่มา </a:t>
            </a:r>
            <a:r>
              <a:rPr lang="en-US" sz="2100" b="0" i="0" dirty="0">
                <a:effectLst/>
                <a:latin typeface="Open Sans" panose="020B0606030504020204" pitchFamily="34" charset="0"/>
              </a:rPr>
              <a:t>https://www.toms.com/nl/impact-report-emea.html</a:t>
            </a:r>
          </a:p>
        </p:txBody>
      </p:sp>
    </p:spTree>
    <p:extLst>
      <p:ext uri="{BB962C8B-B14F-4D97-AF65-F5344CB8AC3E}">
        <p14:creationId xmlns:p14="http://schemas.microsoft.com/office/powerpoint/2010/main" val="31722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E4D0-5E1E-4FE4-93E0-36C196393470}"/>
              </a:ext>
            </a:extLst>
          </p:cNvPr>
          <p:cNvSpPr>
            <a:spLocks noGrp="1"/>
          </p:cNvSpPr>
          <p:nvPr>
            <p:ph type="title"/>
          </p:nvPr>
        </p:nvSpPr>
        <p:spPr/>
        <p:txBody>
          <a:bodyPr>
            <a:normAutofit fontScale="90000"/>
          </a:bodyPr>
          <a:lstStyle/>
          <a:p>
            <a:r>
              <a:rPr lang="en-US" dirty="0"/>
              <a:t>Another example </a:t>
            </a:r>
            <a:r>
              <a:rPr lang="th-TH" dirty="0"/>
              <a:t>อีกหนึ่งตัวอย่าง</a:t>
            </a:r>
            <a:endParaRPr lang="nl-NL" dirty="0"/>
          </a:p>
        </p:txBody>
      </p:sp>
      <p:sp>
        <p:nvSpPr>
          <p:cNvPr id="3" name="Content Placeholder 2">
            <a:extLst>
              <a:ext uri="{FF2B5EF4-FFF2-40B4-BE49-F238E27FC236}">
                <a16:creationId xmlns:a16="http://schemas.microsoft.com/office/drawing/2014/main" id="{0F47C4DA-4ABF-46E7-ABF4-EF9C53D9305E}"/>
              </a:ext>
            </a:extLst>
          </p:cNvPr>
          <p:cNvSpPr>
            <a:spLocks noGrp="1"/>
          </p:cNvSpPr>
          <p:nvPr>
            <p:ph idx="1"/>
          </p:nvPr>
        </p:nvSpPr>
        <p:spPr>
          <a:xfrm>
            <a:off x="960120" y="2587752"/>
            <a:ext cx="10268712" cy="4072692"/>
          </a:xfrm>
        </p:spPr>
        <p:txBody>
          <a:bodyPr>
            <a:normAutofit/>
          </a:bodyPr>
          <a:lstStyle/>
          <a:p>
            <a:pPr algn="l"/>
            <a:r>
              <a:rPr lang="en-US" b="1" i="0" dirty="0">
                <a:solidFill>
                  <a:srgbClr val="000000"/>
                </a:solidFill>
                <a:effectLst/>
                <a:latin typeface="Open Sans" panose="020B0606030504020204" pitchFamily="34" charset="0"/>
              </a:rPr>
              <a:t>One World Football Project: Transformative Power of Play</a:t>
            </a:r>
            <a:endParaRPr lang="en-US" b="1" i="0" dirty="0">
              <a:solidFill>
                <a:srgbClr val="7C7C7C"/>
              </a:solidFill>
              <a:effectLst/>
              <a:latin typeface="Open Sans" panose="020B0606030504020204" pitchFamily="34" charset="0"/>
            </a:endParaRPr>
          </a:p>
          <a:p>
            <a:r>
              <a:rPr lang="th-TH" sz="2000" b="0" i="0" dirty="0">
                <a:effectLst/>
                <a:latin typeface="TH Sarabun "/>
              </a:rPr>
              <a:t>ด้วยสภาพการเล่นฟุตบอลและวัสดุที่เด็ก </a:t>
            </a:r>
            <a:r>
              <a:rPr lang="th-TH" sz="2000" b="0" i="0" dirty="0">
                <a:effectLst/>
                <a:latin typeface="TH Sarabun "/>
                <a:cs typeface="TH SarabunIT๙" panose="020B0500040200020003" pitchFamily="34" charset="-34"/>
              </a:rPr>
              <a:t>ๆ ในพื้นที่กำลังพัฒนาทำเป็นสิ่งที่ทำให้ทีมงานของ </a:t>
            </a:r>
            <a:r>
              <a:rPr lang="en-US" sz="2000" b="0" i="0" dirty="0">
                <a:effectLst/>
                <a:latin typeface="TH Sarabun "/>
                <a:cs typeface="TH SarabunIT๙" panose="020B0500040200020003" pitchFamily="34" charset="-34"/>
              </a:rPr>
              <a:t>One World Football Project </a:t>
            </a:r>
            <a:r>
              <a:rPr lang="th-TH" sz="2000" b="0" i="0" dirty="0">
                <a:effectLst/>
                <a:latin typeface="TH Sarabun "/>
                <a:cs typeface="TH SarabunIT๙" panose="020B0500040200020003" pitchFamily="34" charset="-34"/>
              </a:rPr>
              <a:t>ตัดสินใจที่จะสร้างฟุตบอลที่ทนทานซึ่งจะใช้งานได้ทุกที่ในโลก: แข็งแกร่งพอสำหรับภูมิประเทศที่ขรุขระและทนทานพอที่จะใช้งานได้นานหลายปี สำหรับลูกบอลทุกลูกที่คุณซื้อพวกเขาจะบริจาคลูกบอลลูกที่สองให้กับองค์กรที่ทำงานร่วมกับเยาวชนในชุมชนที่ด้อยโอกาสทั่วโลก สิ่งนี้จะช่วยเพิ่มพลังแห่งการเล่นให้กับเด็ก ๆ หลายล้านคนที่ต้องการมันอย่างยิ่ง การสร้างผลกระทบของพวกเขา ในตอนนี้ทำให้ชีวิตกว่า 60 ล้านคนเปลี่ยนไป(จากเว็บไซต์)“ 5% ของรายได้จากการขาย </a:t>
            </a:r>
            <a:r>
              <a:rPr lang="en-US" sz="2000" b="0" i="0" dirty="0">
                <a:effectLst/>
                <a:latin typeface="TH Sarabun "/>
                <a:cs typeface="TH SarabunIT๙" panose="020B0500040200020003" pitchFamily="34" charset="-34"/>
              </a:rPr>
              <a:t>One World </a:t>
            </a:r>
            <a:r>
              <a:rPr lang="en-US" sz="2000" b="0" i="0" dirty="0" err="1">
                <a:effectLst/>
                <a:latin typeface="TH Sarabun "/>
                <a:cs typeface="TH SarabunIT๙" panose="020B0500040200020003" pitchFamily="34" charset="-34"/>
              </a:rPr>
              <a:t>Futbol</a:t>
            </a:r>
            <a:r>
              <a:rPr lang="en-US" sz="2000" b="0" i="0" dirty="0">
                <a:effectLst/>
                <a:latin typeface="TH Sarabun "/>
                <a:cs typeface="TH SarabunIT๙" panose="020B0500040200020003" pitchFamily="34" charset="-34"/>
              </a:rPr>
              <a:t> </a:t>
            </a:r>
            <a:r>
              <a:rPr lang="th-TH" sz="2000" b="0" i="0" dirty="0">
                <a:effectLst/>
                <a:latin typeface="TH Sarabun "/>
              </a:rPr>
              <a:t>นำไปมอบให้กับองค์กรต่างๆที่ใช้การเล่นและกีฬาทำงานกับเยาวชนในชุมชนที่ด้อยโอกาสทั่วโลก</a:t>
            </a:r>
          </a:p>
          <a:p>
            <a:r>
              <a:rPr lang="th-TH" sz="2000" b="0" i="0" dirty="0">
                <a:effectLst/>
                <a:latin typeface="Arial" panose="020B0604020202020204" pitchFamily="34" charset="0"/>
                <a:cs typeface="Arial" panose="020B0604020202020204" pitchFamily="34" charset="0"/>
              </a:rPr>
              <a:t>ที่มา </a:t>
            </a:r>
            <a:r>
              <a:rPr lang="en-US" sz="2000" b="0" i="0" dirty="0">
                <a:effectLst/>
                <a:latin typeface="Arial" panose="020B0604020202020204" pitchFamily="34" charset="0"/>
                <a:cs typeface="Arial" panose="020B0604020202020204" pitchFamily="34" charset="0"/>
              </a:rPr>
              <a:t>: https://www.oneworldplayproject.com/impact/</a:t>
            </a:r>
          </a:p>
          <a:p>
            <a:endParaRPr lang="nl-NL" dirty="0"/>
          </a:p>
        </p:txBody>
      </p:sp>
    </p:spTree>
    <p:extLst>
      <p:ext uri="{BB962C8B-B14F-4D97-AF65-F5344CB8AC3E}">
        <p14:creationId xmlns:p14="http://schemas.microsoft.com/office/powerpoint/2010/main" val="310669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8A6A-0573-4146-A9DD-AC55B872122A}"/>
              </a:ext>
            </a:extLst>
          </p:cNvPr>
          <p:cNvSpPr>
            <a:spLocks noGrp="1"/>
          </p:cNvSpPr>
          <p:nvPr>
            <p:ph type="title"/>
          </p:nvPr>
        </p:nvSpPr>
        <p:spPr/>
        <p:txBody>
          <a:bodyPr>
            <a:normAutofit fontScale="90000"/>
          </a:bodyPr>
          <a:lstStyle/>
          <a:p>
            <a:r>
              <a:rPr lang="en-US" dirty="0"/>
              <a:t>What should be measured? </a:t>
            </a:r>
            <a:endParaRPr lang="nl-NL" dirty="0"/>
          </a:p>
        </p:txBody>
      </p:sp>
      <p:sp>
        <p:nvSpPr>
          <p:cNvPr id="3" name="Content Placeholder 2">
            <a:extLst>
              <a:ext uri="{FF2B5EF4-FFF2-40B4-BE49-F238E27FC236}">
                <a16:creationId xmlns:a16="http://schemas.microsoft.com/office/drawing/2014/main" id="{EC224FC8-F3FC-423D-B1D9-31AC5087FB49}"/>
              </a:ext>
            </a:extLst>
          </p:cNvPr>
          <p:cNvSpPr>
            <a:spLocks noGrp="1"/>
          </p:cNvSpPr>
          <p:nvPr>
            <p:ph sz="half" idx="1"/>
          </p:nvPr>
        </p:nvSpPr>
        <p:spPr>
          <a:xfrm>
            <a:off x="960120" y="2587752"/>
            <a:ext cx="4815840" cy="2097137"/>
          </a:xfrm>
        </p:spPr>
        <p:txBody>
          <a:bodyPr>
            <a:normAutofit fontScale="70000" lnSpcReduction="20000"/>
          </a:bodyPr>
          <a:lstStyle/>
          <a:p>
            <a:r>
              <a:rPr lang="en-US" dirty="0"/>
              <a:t>TOMS</a:t>
            </a:r>
          </a:p>
          <a:p>
            <a:r>
              <a:rPr lang="en-US" b="0" i="0" dirty="0">
                <a:effectLst/>
                <a:highlight>
                  <a:srgbClr val="00FFFF"/>
                </a:highlight>
                <a:latin typeface="Arial" panose="020B0604020202020204" pitchFamily="34" charset="0"/>
                <a:cs typeface="Arial" panose="020B0604020202020204" pitchFamily="34" charset="0"/>
              </a:rPr>
              <a:t>TOMS </a:t>
            </a:r>
            <a:r>
              <a:rPr lang="th-TH" b="0" i="0" dirty="0">
                <a:effectLst/>
                <a:highlight>
                  <a:srgbClr val="00FFFF"/>
                </a:highlight>
                <a:latin typeface="Arial" panose="020B0604020202020204" pitchFamily="34" charset="0"/>
              </a:rPr>
              <a:t>มอบรองเท้าใหม่กว่า 95 ล้านคู่ให้กับเด็ก ๆ ที่ต้องการและบริจาคส่วนหนึ่งของผลกำไรของพวกเขา</a:t>
            </a:r>
            <a:br>
              <a:rPr lang="en-US" b="0" i="0" dirty="0">
                <a:effectLst/>
                <a:highlight>
                  <a:srgbClr val="00FFFF"/>
                </a:highlight>
                <a:latin typeface="Open Sans" panose="020B0606030504020204" pitchFamily="34" charset="0"/>
              </a:rPr>
            </a:br>
            <a:endParaRPr lang="nl-NL" dirty="0"/>
          </a:p>
        </p:txBody>
      </p:sp>
      <p:sp>
        <p:nvSpPr>
          <p:cNvPr id="4" name="Content Placeholder 3">
            <a:extLst>
              <a:ext uri="{FF2B5EF4-FFF2-40B4-BE49-F238E27FC236}">
                <a16:creationId xmlns:a16="http://schemas.microsoft.com/office/drawing/2014/main" id="{470447E7-2CAA-45E0-A2B8-3233FDEA16C3}"/>
              </a:ext>
            </a:extLst>
          </p:cNvPr>
          <p:cNvSpPr>
            <a:spLocks noGrp="1"/>
          </p:cNvSpPr>
          <p:nvPr>
            <p:ph sz="half" idx="2"/>
          </p:nvPr>
        </p:nvSpPr>
        <p:spPr>
          <a:xfrm>
            <a:off x="6412992" y="2583371"/>
            <a:ext cx="4815840" cy="1796718"/>
          </a:xfrm>
        </p:spPr>
        <p:txBody>
          <a:bodyPr>
            <a:normAutofit fontScale="70000" lnSpcReduction="20000"/>
          </a:bodyPr>
          <a:lstStyle/>
          <a:p>
            <a:r>
              <a:rPr lang="en-US" dirty="0"/>
              <a:t>ONE WORLD FUTBALL</a:t>
            </a:r>
          </a:p>
          <a:p>
            <a:r>
              <a:rPr lang="en-US" b="0" i="0" dirty="0">
                <a:effectLst/>
                <a:highlight>
                  <a:srgbClr val="FF00FF"/>
                </a:highlight>
                <a:latin typeface="Open Sans" panose="020B0606030504020204" pitchFamily="34" charset="0"/>
              </a:rPr>
              <a:t>Their impact is now of over 60 million lives changed</a:t>
            </a:r>
            <a:r>
              <a:rPr lang="en-US" b="0" i="0" dirty="0">
                <a:effectLst/>
                <a:latin typeface="Open Sans" panose="020B0606030504020204" pitchFamily="34" charset="0"/>
              </a:rPr>
              <a:t>.</a:t>
            </a:r>
            <a:r>
              <a:rPr lang="en-US" dirty="0"/>
              <a:t> </a:t>
            </a:r>
            <a:r>
              <a:rPr lang="th-TH" dirty="0">
                <a:latin typeface="Arial" panose="020B0604020202020204" pitchFamily="34" charset="0"/>
              </a:rPr>
              <a:t>การสร้างผลกระทบของพวกเขาในตอนนี้ทำให้ชีวิตกว่า 60 ล้านคนเปลี่ยนแปลงไป</a:t>
            </a:r>
            <a:endParaRPr lang="en-US" dirty="0">
              <a:latin typeface="Arial" panose="020B0604020202020204" pitchFamily="34" charset="0"/>
              <a:cs typeface="Arial" panose="020B0604020202020204" pitchFamily="34" charset="0"/>
            </a:endParaRPr>
          </a:p>
          <a:p>
            <a:r>
              <a:rPr lang="en-US" dirty="0">
                <a:highlight>
                  <a:srgbClr val="FF00FF"/>
                </a:highlight>
                <a:latin typeface="Open Sans" panose="020B0606030504020204" pitchFamily="34" charset="0"/>
              </a:rPr>
              <a:t>Donating footballs and proceedings </a:t>
            </a:r>
            <a:r>
              <a:rPr lang="th-TH" dirty="0">
                <a:highlight>
                  <a:srgbClr val="FF00FF"/>
                </a:highlight>
                <a:latin typeface="Arial" panose="020B0604020202020204" pitchFamily="34" charset="0"/>
              </a:rPr>
              <a:t>การดำเนินการบริจาคลูกฟุตบอล</a:t>
            </a:r>
            <a:endParaRPr lang="nl-NL" dirty="0">
              <a:highlight>
                <a:srgbClr val="FF00FF"/>
              </a:highligh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F3C8FDA-4D9F-42EB-93A6-DF52B1C3DCC3}"/>
              </a:ext>
            </a:extLst>
          </p:cNvPr>
          <p:cNvSpPr txBox="1">
            <a:spLocks/>
          </p:cNvSpPr>
          <p:nvPr/>
        </p:nvSpPr>
        <p:spPr>
          <a:xfrm>
            <a:off x="960120" y="4462579"/>
            <a:ext cx="4815840" cy="209713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These numbers aside, what is the aim? </a:t>
            </a:r>
          </a:p>
          <a:p>
            <a:r>
              <a:rPr lang="en-US" b="0" i="0" dirty="0">
                <a:effectLst/>
                <a:highlight>
                  <a:srgbClr val="FF00FF"/>
                </a:highlight>
                <a:latin typeface="Open Sans" panose="020B0606030504020204" pitchFamily="34" charset="0"/>
              </a:rPr>
              <a:t>“improving Health, providing access to Education and building Confidence</a:t>
            </a:r>
            <a:r>
              <a:rPr lang="en-US" dirty="0">
                <a:highlight>
                  <a:srgbClr val="FF00FF"/>
                </a:highlight>
                <a:latin typeface="Open Sans" panose="020B0606030504020204" pitchFamily="34" charset="0"/>
              </a:rPr>
              <a:t>” </a:t>
            </a:r>
            <a:r>
              <a:rPr lang="th-TH" dirty="0">
                <a:highlight>
                  <a:srgbClr val="FF00FF"/>
                </a:highlight>
                <a:latin typeface="Arial" panose="020B0604020202020204" pitchFamily="34" charset="0"/>
              </a:rPr>
              <a:t>การเสริมสร้างสุขภาพให้เหมาะสมกับการการศึกษารวมทั้งช่วยสร้างความมั่นใจ</a:t>
            </a:r>
            <a:br>
              <a:rPr lang="en-US" dirty="0">
                <a:highlight>
                  <a:srgbClr val="00FFFF"/>
                </a:highlight>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B7016DF5-2265-49D2-A365-E9C83E15C5EC}"/>
              </a:ext>
            </a:extLst>
          </p:cNvPr>
          <p:cNvSpPr txBox="1">
            <a:spLocks/>
          </p:cNvSpPr>
          <p:nvPr/>
        </p:nvSpPr>
        <p:spPr>
          <a:xfrm>
            <a:off x="6412992" y="4458198"/>
            <a:ext cx="4815840" cy="1796718"/>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effectLst/>
                <a:highlight>
                  <a:srgbClr val="00FFFF"/>
                </a:highlight>
                <a:latin typeface="Open Sans" panose="020B0606030504020204" pitchFamily="34" charset="0"/>
              </a:rPr>
              <a:t>“transformative power of play to millions of children who need it most.</a:t>
            </a:r>
            <a:r>
              <a:rPr lang="en-US" dirty="0">
                <a:highlight>
                  <a:srgbClr val="00FFFF"/>
                </a:highlight>
                <a:latin typeface="Open Sans" panose="020B0606030504020204" pitchFamily="34" charset="0"/>
              </a:rPr>
              <a:t>”</a:t>
            </a:r>
            <a:r>
              <a:rPr lang="en-US" dirty="0">
                <a:highlight>
                  <a:srgbClr val="00FFFF"/>
                </a:highlight>
                <a:latin typeface="Arial" panose="020B0604020202020204" pitchFamily="34" charset="0"/>
              </a:rPr>
              <a:t> </a:t>
            </a:r>
            <a:r>
              <a:rPr lang="th-TH" sz="1900" dirty="0">
                <a:highlight>
                  <a:srgbClr val="00FFFF"/>
                </a:highlight>
                <a:latin typeface="Arial" panose="020B0604020202020204" pitchFamily="34" charset="0"/>
              </a:rPr>
              <a:t>สิ่งนี้จะช่วยเพิ่มพลังแห่งการเล่นให้กับเด็กๆหลายล้านคนที่ต้องการมันอย่างจริงจัง</a:t>
            </a:r>
            <a:endParaRPr lang="nl-NL" sz="19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D78A1C87-C69B-448C-A173-F26F95B95C4C}"/>
              </a:ext>
            </a:extLst>
          </p:cNvPr>
          <p:cNvSpPr txBox="1">
            <a:spLocks/>
          </p:cNvSpPr>
          <p:nvPr/>
        </p:nvSpPr>
        <p:spPr>
          <a:xfrm>
            <a:off x="4425244" y="6386673"/>
            <a:ext cx="4639733" cy="307025"/>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h-TH" dirty="0">
                <a:highlight>
                  <a:srgbClr val="FFFF00"/>
                </a:highlight>
              </a:rPr>
              <a:t>เราจะวัดสิ่งเหล่านี้อย่างไร</a:t>
            </a:r>
            <a:endParaRPr lang="en-US" dirty="0">
              <a:highlight>
                <a:srgbClr val="FFFF00"/>
              </a:highlight>
            </a:endParaRPr>
          </a:p>
        </p:txBody>
      </p:sp>
      <p:pic>
        <p:nvPicPr>
          <p:cNvPr id="8" name="Picture 2" descr="20 Grunge Arrow (PNG Transparent) | OnlyGFX.com">
            <a:extLst>
              <a:ext uri="{FF2B5EF4-FFF2-40B4-BE49-F238E27FC236}">
                <a16:creationId xmlns:a16="http://schemas.microsoft.com/office/drawing/2014/main" id="{3821B7CB-00C0-4F73-8B7A-257598DD1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06871">
            <a:off x="3525693" y="5884224"/>
            <a:ext cx="822245" cy="741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 Grunge Arrow (PNG Transparent) | OnlyGFX.com">
            <a:extLst>
              <a:ext uri="{FF2B5EF4-FFF2-40B4-BE49-F238E27FC236}">
                <a16:creationId xmlns:a16="http://schemas.microsoft.com/office/drawing/2014/main" id="{6A4795AF-D250-4CCB-9F97-B92B81D5E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62607" flipV="1">
            <a:off x="7470641" y="5953601"/>
            <a:ext cx="822245" cy="86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0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A5DBF-564B-43F7-8DCC-0AC03E351219}"/>
              </a:ext>
            </a:extLst>
          </p:cNvPr>
          <p:cNvSpPr>
            <a:spLocks noGrp="1"/>
          </p:cNvSpPr>
          <p:nvPr>
            <p:ph type="title"/>
          </p:nvPr>
        </p:nvSpPr>
        <p:spPr>
          <a:xfrm>
            <a:off x="960120" y="317814"/>
            <a:ext cx="10268712" cy="1700784"/>
          </a:xfrm>
        </p:spPr>
        <p:txBody>
          <a:bodyPr>
            <a:normAutofit fontScale="90000"/>
          </a:bodyPr>
          <a:lstStyle/>
          <a:p>
            <a:r>
              <a:rPr lang="en-US" sz="5600" dirty="0"/>
              <a:t>In a nutshell, as a social entrepreneur… </a:t>
            </a:r>
            <a:r>
              <a:rPr lang="th-TH" sz="5600" dirty="0"/>
              <a:t>บทสรุปสำหรับผู้ประกอบการเพื่อสังคม</a:t>
            </a:r>
            <a:endParaRPr lang="nl-NL" sz="5600" dirty="0"/>
          </a:p>
        </p:txBody>
      </p:sp>
      <p:sp>
        <p:nvSpPr>
          <p:cNvPr id="3" name="Content Placeholder 2">
            <a:extLst>
              <a:ext uri="{FF2B5EF4-FFF2-40B4-BE49-F238E27FC236}">
                <a16:creationId xmlns:a16="http://schemas.microsoft.com/office/drawing/2014/main" id="{0B3FFF42-16FE-4BAD-9084-5DD5C0EBB016}"/>
              </a:ext>
            </a:extLst>
          </p:cNvPr>
          <p:cNvSpPr>
            <a:spLocks noGrp="1"/>
          </p:cNvSpPr>
          <p:nvPr>
            <p:ph idx="1"/>
          </p:nvPr>
        </p:nvSpPr>
        <p:spPr>
          <a:xfrm>
            <a:off x="960120" y="2784143"/>
            <a:ext cx="5782586" cy="3853724"/>
          </a:xfrm>
        </p:spPr>
        <p:txBody>
          <a:bodyPr anchor="t">
            <a:normAutofit fontScale="70000" lnSpcReduction="20000"/>
          </a:bodyPr>
          <a:lstStyle/>
          <a:p>
            <a:r>
              <a:rPr lang="en-US" dirty="0"/>
              <a:t>The more profit you make, the more positive impact you CAN </a:t>
            </a:r>
            <a:r>
              <a:rPr lang="th-TH" dirty="0"/>
              <a:t>ยิ่งคุณทำกำไรได้มากเท่าไหร่ คุณก็สามารถทำสร้างผลกระทบทางบวกได้มากเท่านั้น</a:t>
            </a:r>
            <a:endParaRPr lang="en-US" dirty="0"/>
          </a:p>
          <a:p>
            <a:r>
              <a:rPr lang="en-US" dirty="0"/>
              <a:t>However, some types of impact are harder to measure (such as improved health or level of confidence, or social transformation) and will need more effort and resources to do so in the long-term. </a:t>
            </a:r>
            <a:r>
              <a:rPr lang="th-TH" dirty="0"/>
              <a:t>อย่างไรก็ตามผลกระทบบางประเภทนั้นวัดได้ยากกว่า (เช่นสุขภาพที่ดีขึ้นหรือระดับความมั่นใจหรือการเปลี่ยนแปลงทางสังคม) และจะต้องใช้ความพยายามและทรัพยากรมากขึ้นในการดำเนินการในระยะยาว</a:t>
            </a:r>
            <a:endParaRPr lang="en-US" dirty="0"/>
          </a:p>
          <a:p>
            <a:r>
              <a:rPr lang="en-US" dirty="0"/>
              <a:t>So, if you start a social business, </a:t>
            </a:r>
            <a:r>
              <a:rPr lang="en-US" dirty="0">
                <a:highlight>
                  <a:srgbClr val="00FFFF"/>
                </a:highlight>
              </a:rPr>
              <a:t>plan resources </a:t>
            </a:r>
            <a:r>
              <a:rPr lang="en-US" dirty="0"/>
              <a:t>(money, time, people) </a:t>
            </a:r>
            <a:r>
              <a:rPr lang="en-US" dirty="0">
                <a:highlight>
                  <a:srgbClr val="00FFFF"/>
                </a:highlight>
              </a:rPr>
              <a:t>for impact evaluation</a:t>
            </a:r>
            <a:r>
              <a:rPr lang="en-US" dirty="0"/>
              <a:t>.</a:t>
            </a:r>
            <a:r>
              <a:rPr lang="th-TH" dirty="0"/>
              <a:t> ดังนั้นหากคุณเริ่มต้นธุรกิจเพื่อสังคมให้วางแผนทรัพยากร (เงิน เวลา คน) เพื่อประเมินผลกระทบ</a:t>
            </a:r>
            <a:endParaRPr lang="en-US" dirty="0"/>
          </a:p>
          <a:p>
            <a:endParaRPr lang="en-US" dirty="0"/>
          </a:p>
          <a:p>
            <a:endParaRPr lang="nl-NL" dirty="0"/>
          </a:p>
        </p:txBody>
      </p:sp>
      <p:pic>
        <p:nvPicPr>
          <p:cNvPr id="16" name="Graphic 6" descr="Business Growth">
            <a:extLst>
              <a:ext uri="{FF2B5EF4-FFF2-40B4-BE49-F238E27FC236}">
                <a16:creationId xmlns:a16="http://schemas.microsoft.com/office/drawing/2014/main" id="{F83FCDCB-E9B5-40CD-B168-E5A99D773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7175" y="2852382"/>
            <a:ext cx="3364792" cy="3364792"/>
          </a:xfrm>
          <a:prstGeom prst="rect">
            <a:avLst/>
          </a:prstGeom>
        </p:spPr>
      </p:pic>
    </p:spTree>
    <p:extLst>
      <p:ext uri="{BB962C8B-B14F-4D97-AF65-F5344CB8AC3E}">
        <p14:creationId xmlns:p14="http://schemas.microsoft.com/office/powerpoint/2010/main" val="223424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5DBF-564B-43F7-8DCC-0AC03E351219}"/>
              </a:ext>
            </a:extLst>
          </p:cNvPr>
          <p:cNvSpPr>
            <a:spLocks noGrp="1"/>
          </p:cNvSpPr>
          <p:nvPr>
            <p:ph type="title"/>
          </p:nvPr>
        </p:nvSpPr>
        <p:spPr>
          <a:xfrm>
            <a:off x="960120" y="317814"/>
            <a:ext cx="10268712" cy="1700784"/>
          </a:xfrm>
        </p:spPr>
        <p:txBody>
          <a:bodyPr>
            <a:normAutofit/>
          </a:bodyPr>
          <a:lstStyle/>
          <a:p>
            <a:r>
              <a:rPr lang="en-US" sz="4000" dirty="0"/>
              <a:t>But </a:t>
            </a:r>
            <a:r>
              <a:rPr lang="en-US" sz="4000" u="sng" dirty="0"/>
              <a:t>WHY</a:t>
            </a:r>
            <a:r>
              <a:rPr lang="en-US" sz="4000" dirty="0"/>
              <a:t> measuring is important? </a:t>
            </a:r>
            <a:br>
              <a:rPr lang="th-TH" sz="4000" dirty="0"/>
            </a:br>
            <a:r>
              <a:rPr lang="th-TH" sz="4000" dirty="0"/>
              <a:t>ทำไมถึงการวัดผลกระทบถึงมีความสำคัญ</a:t>
            </a:r>
            <a:endParaRPr lang="en-US" sz="4000" dirty="0"/>
          </a:p>
        </p:txBody>
      </p:sp>
      <p:sp>
        <p:nvSpPr>
          <p:cNvPr id="3" name="Content Placeholder 2">
            <a:extLst>
              <a:ext uri="{FF2B5EF4-FFF2-40B4-BE49-F238E27FC236}">
                <a16:creationId xmlns:a16="http://schemas.microsoft.com/office/drawing/2014/main" id="{0B3FFF42-16FE-4BAD-9084-5DD5C0EBB016}"/>
              </a:ext>
            </a:extLst>
          </p:cNvPr>
          <p:cNvSpPr>
            <a:spLocks noGrp="1"/>
          </p:cNvSpPr>
          <p:nvPr>
            <p:ph idx="1"/>
          </p:nvPr>
        </p:nvSpPr>
        <p:spPr>
          <a:xfrm>
            <a:off x="960120" y="2784143"/>
            <a:ext cx="5782586" cy="3433031"/>
          </a:xfrm>
        </p:spPr>
        <p:txBody>
          <a:bodyPr anchor="t">
            <a:normAutofit fontScale="62500" lnSpcReduction="20000"/>
          </a:bodyPr>
          <a:lstStyle/>
          <a:p>
            <a:r>
              <a:rPr lang="en-US" dirty="0"/>
              <a:t>Builds </a:t>
            </a:r>
            <a:r>
              <a:rPr lang="en-US" dirty="0">
                <a:highlight>
                  <a:srgbClr val="00FF00"/>
                </a:highlight>
              </a:rPr>
              <a:t>TRUST</a:t>
            </a:r>
            <a:r>
              <a:rPr lang="en-US" dirty="0"/>
              <a:t> with stakeholders  </a:t>
            </a:r>
            <a:r>
              <a:rPr lang="th-TH" dirty="0"/>
              <a:t>สร้างความเชื่อถือกับผู้มีส่วนได้เสีย </a:t>
            </a:r>
            <a:endParaRPr lang="en-US" dirty="0"/>
          </a:p>
          <a:p>
            <a:r>
              <a:rPr lang="en-US" dirty="0"/>
              <a:t>Increases </a:t>
            </a:r>
            <a:r>
              <a:rPr lang="en-US" dirty="0">
                <a:highlight>
                  <a:srgbClr val="FF00FF"/>
                </a:highlight>
              </a:rPr>
              <a:t>LOYALTY</a:t>
            </a:r>
            <a:r>
              <a:rPr lang="en-US" dirty="0"/>
              <a:t> with consumers </a:t>
            </a:r>
            <a:r>
              <a:rPr lang="th-TH" dirty="0"/>
              <a:t>เพิ่มความภักดีต่อแบรนด์ธุรกิจจากลูกค้า</a:t>
            </a:r>
            <a:endParaRPr lang="en-US" dirty="0"/>
          </a:p>
          <a:p>
            <a:r>
              <a:rPr lang="en-US" dirty="0"/>
              <a:t>Resulting in </a:t>
            </a:r>
            <a:r>
              <a:rPr lang="en-US" u="sng" dirty="0"/>
              <a:t>more funding, spontaneous partnerships and revenue</a:t>
            </a:r>
            <a:r>
              <a:rPr lang="en-US" dirty="0"/>
              <a:t> to further you cause </a:t>
            </a:r>
            <a:r>
              <a:rPr lang="th-TH" dirty="0"/>
              <a:t>เป็นการสร้างความยั่งยืนให้กับ เงินทุน พันธมิตร และรายได้</a:t>
            </a:r>
            <a:endParaRPr lang="en-US" dirty="0"/>
          </a:p>
          <a:p>
            <a:endParaRPr lang="en-US" dirty="0"/>
          </a:p>
          <a:p>
            <a:r>
              <a:rPr lang="en-US" dirty="0"/>
              <a:t>So again… </a:t>
            </a:r>
            <a:r>
              <a:rPr lang="th-TH" dirty="0"/>
              <a:t>ดังนั้น</a:t>
            </a:r>
            <a:endParaRPr lang="en-US" dirty="0"/>
          </a:p>
          <a:p>
            <a:r>
              <a:rPr lang="en-US" dirty="0"/>
              <a:t>The more profit you make, the more positive impact you </a:t>
            </a:r>
            <a:r>
              <a:rPr lang="en-US" dirty="0">
                <a:highlight>
                  <a:srgbClr val="00FFFF"/>
                </a:highlight>
              </a:rPr>
              <a:t>CAN</a:t>
            </a:r>
            <a:r>
              <a:rPr lang="en-US" dirty="0"/>
              <a:t> do. </a:t>
            </a:r>
            <a:r>
              <a:rPr lang="th-TH" dirty="0"/>
              <a:t>ยิ่งคุณทำกำไรได้มากเท่าไหร่ คุณก็สามารถสร้างผลกระทบเชิงบวกมากขึ้น </a:t>
            </a:r>
            <a:endParaRPr lang="en-US" dirty="0"/>
          </a:p>
          <a:p>
            <a:r>
              <a:rPr lang="en-US" dirty="0"/>
              <a:t>It is a cyclical process </a:t>
            </a:r>
            <a:r>
              <a:rPr lang="th-TH" dirty="0"/>
              <a:t>เป็นกระบวนการแบบวัฏจักร</a:t>
            </a:r>
            <a:endParaRPr lang="en-US" dirty="0"/>
          </a:p>
          <a:p>
            <a:endParaRPr lang="en-US" dirty="0"/>
          </a:p>
          <a:p>
            <a:endParaRPr lang="nl-NL" dirty="0"/>
          </a:p>
        </p:txBody>
      </p:sp>
      <p:pic>
        <p:nvPicPr>
          <p:cNvPr id="16" name="Graphic 6" descr="Business Growth">
            <a:extLst>
              <a:ext uri="{FF2B5EF4-FFF2-40B4-BE49-F238E27FC236}">
                <a16:creationId xmlns:a16="http://schemas.microsoft.com/office/drawing/2014/main" id="{F83FCDCB-E9B5-40CD-B168-E5A99D773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4040" y="2818262"/>
            <a:ext cx="3364792" cy="3364792"/>
          </a:xfrm>
          <a:prstGeom prst="rect">
            <a:avLst/>
          </a:prstGeom>
        </p:spPr>
      </p:pic>
    </p:spTree>
    <p:extLst>
      <p:ext uri="{BB962C8B-B14F-4D97-AF65-F5344CB8AC3E}">
        <p14:creationId xmlns:p14="http://schemas.microsoft.com/office/powerpoint/2010/main" val="164541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30FA-9E98-4399-8BF3-6ACCF1AFD408}"/>
              </a:ext>
            </a:extLst>
          </p:cNvPr>
          <p:cNvSpPr>
            <a:spLocks noGrp="1"/>
          </p:cNvSpPr>
          <p:nvPr>
            <p:ph type="title"/>
          </p:nvPr>
        </p:nvSpPr>
        <p:spPr/>
        <p:txBody>
          <a:bodyPr>
            <a:normAutofit fontScale="90000"/>
          </a:bodyPr>
          <a:lstStyle/>
          <a:p>
            <a:r>
              <a:rPr lang="en-US" dirty="0"/>
              <a:t>Impact assessment </a:t>
            </a:r>
            <a:br>
              <a:rPr lang="th-TH" dirty="0"/>
            </a:br>
            <a:r>
              <a:rPr lang="th-TH" dirty="0"/>
              <a:t>การประเมินผลกระทบ</a:t>
            </a:r>
            <a:endParaRPr lang="nl-NL" dirty="0"/>
          </a:p>
        </p:txBody>
      </p:sp>
      <p:sp>
        <p:nvSpPr>
          <p:cNvPr id="3" name="Content Placeholder 2">
            <a:extLst>
              <a:ext uri="{FF2B5EF4-FFF2-40B4-BE49-F238E27FC236}">
                <a16:creationId xmlns:a16="http://schemas.microsoft.com/office/drawing/2014/main" id="{1A7CB959-303B-4CF2-8792-A057DE53D665}"/>
              </a:ext>
            </a:extLst>
          </p:cNvPr>
          <p:cNvSpPr>
            <a:spLocks noGrp="1"/>
          </p:cNvSpPr>
          <p:nvPr>
            <p:ph sz="half" idx="1"/>
          </p:nvPr>
        </p:nvSpPr>
        <p:spPr/>
        <p:txBody>
          <a:bodyPr>
            <a:normAutofit fontScale="85000" lnSpcReduction="10000"/>
          </a:bodyPr>
          <a:lstStyle/>
          <a:p>
            <a:r>
              <a:rPr lang="en-US" dirty="0"/>
              <a:t>According to </a:t>
            </a:r>
          </a:p>
          <a:p>
            <a:r>
              <a:rPr lang="en-US" dirty="0">
                <a:highlight>
                  <a:srgbClr val="00FFFF"/>
                </a:highlight>
              </a:rPr>
              <a:t>The B-Corp Handbook: how you can use business as a Force for Good</a:t>
            </a:r>
            <a:r>
              <a:rPr lang="en-US" dirty="0"/>
              <a:t>, </a:t>
            </a:r>
            <a:r>
              <a:rPr lang="th-TH" dirty="0"/>
              <a:t>สามารถใช้ธุรกิจในการสร้างพลังในการทำความดีได้อย่างไร</a:t>
            </a:r>
            <a:endParaRPr lang="en-US" dirty="0"/>
          </a:p>
          <a:p>
            <a:r>
              <a:rPr lang="en-US" dirty="0"/>
              <a:t>there are 5 areas in which companies can evaluate their impact: </a:t>
            </a:r>
            <a:r>
              <a:rPr lang="th-TH" dirty="0"/>
              <a:t>มี5ด้านที่บริษัท สามารถประเมินผลกระทบได้ </a:t>
            </a:r>
            <a:endParaRPr lang="en-US" dirty="0"/>
          </a:p>
        </p:txBody>
      </p:sp>
      <p:sp>
        <p:nvSpPr>
          <p:cNvPr id="4" name="Content Placeholder 3">
            <a:extLst>
              <a:ext uri="{FF2B5EF4-FFF2-40B4-BE49-F238E27FC236}">
                <a16:creationId xmlns:a16="http://schemas.microsoft.com/office/drawing/2014/main" id="{3551B28A-B7FC-4E0C-A650-1BC621CDFD9D}"/>
              </a:ext>
            </a:extLst>
          </p:cNvPr>
          <p:cNvSpPr>
            <a:spLocks noGrp="1"/>
          </p:cNvSpPr>
          <p:nvPr>
            <p:ph sz="half" idx="2"/>
          </p:nvPr>
        </p:nvSpPr>
        <p:spPr>
          <a:xfrm>
            <a:off x="6705353" y="2587752"/>
            <a:ext cx="5170557" cy="3593592"/>
          </a:xfrm>
        </p:spPr>
        <p:txBody>
          <a:bodyPr>
            <a:normAutofit fontScale="85000" lnSpcReduction="10000"/>
          </a:bodyPr>
          <a:lstStyle/>
          <a:p>
            <a:pPr>
              <a:lnSpc>
                <a:spcPct val="150000"/>
              </a:lnSpc>
            </a:pPr>
            <a:r>
              <a:rPr lang="en-US" dirty="0"/>
              <a:t>Workers </a:t>
            </a:r>
            <a:r>
              <a:rPr lang="th-TH" dirty="0"/>
              <a:t>ลูกทีม</a:t>
            </a:r>
            <a:endParaRPr lang="en-US" dirty="0"/>
          </a:p>
          <a:p>
            <a:pPr>
              <a:lnSpc>
                <a:spcPct val="150000"/>
              </a:lnSpc>
            </a:pPr>
            <a:r>
              <a:rPr lang="en-US" dirty="0"/>
              <a:t>Community (or </a:t>
            </a:r>
            <a:r>
              <a:rPr lang="en-US" u="sng" dirty="0"/>
              <a:t>Beneficiaries) </a:t>
            </a:r>
            <a:r>
              <a:rPr lang="th-TH" dirty="0"/>
              <a:t>ชุมชนหรือผู้รับผลประโยชน์</a:t>
            </a:r>
            <a:endParaRPr lang="en-US" dirty="0"/>
          </a:p>
          <a:p>
            <a:pPr>
              <a:lnSpc>
                <a:spcPct val="150000"/>
              </a:lnSpc>
            </a:pPr>
            <a:r>
              <a:rPr lang="en-US" dirty="0"/>
              <a:t>Environment </a:t>
            </a:r>
            <a:r>
              <a:rPr lang="th-TH" dirty="0"/>
              <a:t>สิ่งแวดล้อม</a:t>
            </a:r>
            <a:endParaRPr lang="en-US" dirty="0"/>
          </a:p>
          <a:p>
            <a:pPr>
              <a:lnSpc>
                <a:spcPct val="150000"/>
              </a:lnSpc>
            </a:pPr>
            <a:r>
              <a:rPr lang="en-US" dirty="0"/>
              <a:t>Governance </a:t>
            </a:r>
            <a:r>
              <a:rPr lang="th-TH" dirty="0"/>
              <a:t>ธรรมาภิบาล</a:t>
            </a:r>
            <a:endParaRPr lang="en-US" dirty="0"/>
          </a:p>
          <a:p>
            <a:pPr>
              <a:lnSpc>
                <a:spcPct val="150000"/>
              </a:lnSpc>
            </a:pPr>
            <a:r>
              <a:rPr lang="en-US" dirty="0"/>
              <a:t>Customer </a:t>
            </a:r>
            <a:r>
              <a:rPr lang="th-TH" dirty="0"/>
              <a:t>ลูกค้า </a:t>
            </a:r>
            <a:endParaRPr lang="nl-NL" dirty="0"/>
          </a:p>
        </p:txBody>
      </p:sp>
      <p:pic>
        <p:nvPicPr>
          <p:cNvPr id="6" name="Graphic 5" descr="Spinning Plates with solid fill">
            <a:extLst>
              <a:ext uri="{FF2B5EF4-FFF2-40B4-BE49-F238E27FC236}">
                <a16:creationId xmlns:a16="http://schemas.microsoft.com/office/drawing/2014/main" id="{514BA268-483B-4AD3-9BD8-8FF39BD96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2513" y="2678670"/>
            <a:ext cx="533260" cy="533260"/>
          </a:xfrm>
          <a:prstGeom prst="rect">
            <a:avLst/>
          </a:prstGeom>
        </p:spPr>
      </p:pic>
      <p:pic>
        <p:nvPicPr>
          <p:cNvPr id="8" name="Graphic 7" descr="Neighborhood with solid fill">
            <a:extLst>
              <a:ext uri="{FF2B5EF4-FFF2-40B4-BE49-F238E27FC236}">
                <a16:creationId xmlns:a16="http://schemas.microsoft.com/office/drawing/2014/main" id="{47855FEC-AB22-4186-B635-C13829548E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2513" y="3398294"/>
            <a:ext cx="533260" cy="533260"/>
          </a:xfrm>
          <a:prstGeom prst="rect">
            <a:avLst/>
          </a:prstGeom>
        </p:spPr>
      </p:pic>
      <p:pic>
        <p:nvPicPr>
          <p:cNvPr id="10" name="Graphic 9" descr="Target Audience with solid fill">
            <a:extLst>
              <a:ext uri="{FF2B5EF4-FFF2-40B4-BE49-F238E27FC236}">
                <a16:creationId xmlns:a16="http://schemas.microsoft.com/office/drawing/2014/main" id="{BA7F2A0D-48E7-4EBC-BAB4-972F68610F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9569" y="5639147"/>
            <a:ext cx="533260" cy="533260"/>
          </a:xfrm>
          <a:prstGeom prst="rect">
            <a:avLst/>
          </a:prstGeom>
        </p:spPr>
      </p:pic>
      <p:pic>
        <p:nvPicPr>
          <p:cNvPr id="12" name="Graphic 11" descr="Bar graph with upward trend with solid fill">
            <a:extLst>
              <a:ext uri="{FF2B5EF4-FFF2-40B4-BE49-F238E27FC236}">
                <a16:creationId xmlns:a16="http://schemas.microsoft.com/office/drawing/2014/main" id="{544C4F88-1FC5-4A50-B0DB-34AE2048A2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304" y="4889073"/>
            <a:ext cx="533260" cy="533260"/>
          </a:xfrm>
          <a:prstGeom prst="rect">
            <a:avLst/>
          </a:prstGeom>
        </p:spPr>
      </p:pic>
      <p:pic>
        <p:nvPicPr>
          <p:cNvPr id="14" name="Graphic 13" descr="Sustainability with solid fill">
            <a:extLst>
              <a:ext uri="{FF2B5EF4-FFF2-40B4-BE49-F238E27FC236}">
                <a16:creationId xmlns:a16="http://schemas.microsoft.com/office/drawing/2014/main" id="{9D0CB1A3-D293-457B-AD89-BB310E3D36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2513" y="4129207"/>
            <a:ext cx="533260" cy="533260"/>
          </a:xfrm>
          <a:prstGeom prst="rect">
            <a:avLst/>
          </a:prstGeom>
        </p:spPr>
      </p:pic>
    </p:spTree>
    <p:extLst>
      <p:ext uri="{BB962C8B-B14F-4D97-AF65-F5344CB8AC3E}">
        <p14:creationId xmlns:p14="http://schemas.microsoft.com/office/powerpoint/2010/main" val="38657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nature, night sky&#10;&#10;Description automatically generated">
            <a:extLst>
              <a:ext uri="{FF2B5EF4-FFF2-40B4-BE49-F238E27FC236}">
                <a16:creationId xmlns:a16="http://schemas.microsoft.com/office/drawing/2014/main" id="{942FF4AC-2F61-4E4C-B922-C2FAF4A9BAC4}"/>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73003-06C1-4BC3-A186-CC143D741F29}"/>
              </a:ext>
            </a:extLst>
          </p:cNvPr>
          <p:cNvSpPr>
            <a:spLocks noGrp="1"/>
          </p:cNvSpPr>
          <p:nvPr>
            <p:ph type="title"/>
          </p:nvPr>
        </p:nvSpPr>
        <p:spPr>
          <a:xfrm>
            <a:off x="961644" y="4675366"/>
            <a:ext cx="10268712" cy="846223"/>
          </a:xfrm>
        </p:spPr>
        <p:txBody>
          <a:bodyPr vert="horz" lIns="91440" tIns="45720" rIns="91440" bIns="45720" rtlCol="0" anchor="b">
            <a:normAutofit fontScale="90000"/>
          </a:bodyPr>
          <a:lstStyle/>
          <a:p>
            <a:pPr algn="ctr"/>
            <a:r>
              <a:rPr lang="th-TH" sz="5400" dirty="0">
                <a:solidFill>
                  <a:srgbClr val="FFFFFF"/>
                </a:solidFill>
              </a:rPr>
              <a:t>วันที่3</a:t>
            </a:r>
            <a:endParaRPr lang="en-US" sz="5400" dirty="0">
              <a:solidFill>
                <a:srgbClr val="FFFFFF"/>
              </a:solidFill>
            </a:endParaRPr>
          </a:p>
        </p:txBody>
      </p:sp>
    </p:spTree>
    <p:extLst>
      <p:ext uri="{BB962C8B-B14F-4D97-AF65-F5344CB8AC3E}">
        <p14:creationId xmlns:p14="http://schemas.microsoft.com/office/powerpoint/2010/main" val="261260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31F4-37A3-4F55-AFF7-6666B2102793}"/>
              </a:ext>
            </a:extLst>
          </p:cNvPr>
          <p:cNvSpPr>
            <a:spLocks noGrp="1"/>
          </p:cNvSpPr>
          <p:nvPr>
            <p:ph type="title"/>
          </p:nvPr>
        </p:nvSpPr>
        <p:spPr/>
        <p:txBody>
          <a:bodyPr>
            <a:normAutofit/>
          </a:bodyPr>
          <a:lstStyle/>
          <a:p>
            <a:r>
              <a:rPr lang="en-US" dirty="0"/>
              <a:t>What can be measured?</a:t>
            </a:r>
            <a:br>
              <a:rPr lang="en-US" sz="4900" dirty="0"/>
            </a:br>
            <a:r>
              <a:rPr lang="en-US" sz="4900" dirty="0"/>
              <a:t>SOME </a:t>
            </a:r>
            <a:r>
              <a:rPr lang="en-US" sz="4800" dirty="0"/>
              <a:t>examples</a:t>
            </a:r>
            <a:r>
              <a:rPr lang="th-TH" sz="4800" dirty="0"/>
              <a:t> อะไรที่สามารถวัดได้</a:t>
            </a:r>
            <a:endParaRPr lang="nl-NL" dirty="0"/>
          </a:p>
        </p:txBody>
      </p:sp>
      <p:sp>
        <p:nvSpPr>
          <p:cNvPr id="3" name="Content Placeholder 2">
            <a:extLst>
              <a:ext uri="{FF2B5EF4-FFF2-40B4-BE49-F238E27FC236}">
                <a16:creationId xmlns:a16="http://schemas.microsoft.com/office/drawing/2014/main" id="{7B8BC076-7441-4CDA-837A-1FB2AF2AADE3}"/>
              </a:ext>
            </a:extLst>
          </p:cNvPr>
          <p:cNvSpPr>
            <a:spLocks noGrp="1"/>
          </p:cNvSpPr>
          <p:nvPr>
            <p:ph sz="half" idx="1"/>
          </p:nvPr>
        </p:nvSpPr>
        <p:spPr>
          <a:xfrm>
            <a:off x="960120" y="2587752"/>
            <a:ext cx="1895969" cy="3593592"/>
          </a:xfrm>
        </p:spPr>
        <p:txBody>
          <a:bodyPr>
            <a:normAutofit fontScale="47500" lnSpcReduction="20000"/>
          </a:bodyPr>
          <a:lstStyle/>
          <a:p>
            <a:r>
              <a:rPr lang="en-US" sz="4900" dirty="0">
                <a:highlight>
                  <a:srgbClr val="FF00FF"/>
                </a:highlight>
              </a:rPr>
              <a:t>Impact on workers </a:t>
            </a:r>
            <a:r>
              <a:rPr lang="th-TH" sz="4900" dirty="0">
                <a:highlight>
                  <a:srgbClr val="FF00FF"/>
                </a:highlight>
              </a:rPr>
              <a:t>ผลกระทบต่อลูกทีม </a:t>
            </a:r>
            <a:endParaRPr lang="en-US" sz="4900" dirty="0">
              <a:highlight>
                <a:srgbClr val="FF00FF"/>
              </a:highlight>
            </a:endParaRPr>
          </a:p>
          <a:p>
            <a:pPr marL="342900" indent="-342900">
              <a:buFont typeface="Wingdings" panose="05000000000000000000" pitchFamily="2" charset="2"/>
              <a:buChar char="ü"/>
            </a:pPr>
            <a:r>
              <a:rPr lang="th-TH" sz="3000" dirty="0">
                <a:latin typeface="Arial" panose="020B0604020202020204" pitchFamily="34" charset="0"/>
              </a:rPr>
              <a:t>แบ่งปันความเป็นเจ้าของกับพนักงาน</a:t>
            </a:r>
            <a:endParaRPr lang="en-US" sz="3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h-TH" sz="3000" dirty="0">
                <a:latin typeface="Arial" panose="020B0604020202020204" pitchFamily="34" charset="0"/>
              </a:rPr>
              <a:t>สนับสนุนการพัฒนาและฝึกอบรม</a:t>
            </a:r>
            <a:endParaRPr lang="en-US" sz="3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h-TH" sz="3000" dirty="0">
                <a:latin typeface="Arial" panose="020B0604020202020204" pitchFamily="34" charset="0"/>
              </a:rPr>
              <a:t>มีโปรแกรมการดูแลสุขภาพ</a:t>
            </a:r>
            <a:endParaRPr lang="en-US" sz="3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h-TH" sz="3000" dirty="0">
                <a:latin typeface="Arial" panose="020B0604020202020204" pitchFamily="34" charset="0"/>
              </a:rPr>
              <a:t>ทำการสำรวจความพึงพอใจของหนักงานโดยไม่เปิดเพยตัวตน</a:t>
            </a:r>
            <a:endParaRPr lang="nl-NL" sz="30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41AB2B1-1775-404F-AB3A-CC5A91F457DB}"/>
              </a:ext>
            </a:extLst>
          </p:cNvPr>
          <p:cNvSpPr txBox="1">
            <a:spLocks/>
          </p:cNvSpPr>
          <p:nvPr/>
        </p:nvSpPr>
        <p:spPr>
          <a:xfrm>
            <a:off x="3092817" y="2587751"/>
            <a:ext cx="1895969" cy="4151715"/>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900" dirty="0">
                <a:highlight>
                  <a:srgbClr val="FFFF00"/>
                </a:highlight>
              </a:rPr>
              <a:t>Impact on community</a:t>
            </a:r>
            <a:r>
              <a:rPr lang="th-TH" sz="4900" dirty="0">
                <a:highlight>
                  <a:srgbClr val="FFFF00"/>
                </a:highlight>
              </a:rPr>
              <a:t> ผลกระทบต่อชุมชน </a:t>
            </a:r>
            <a:endParaRPr lang="en-US" sz="4900" dirty="0">
              <a:highlight>
                <a:srgbClr val="FFFF00"/>
              </a:highlight>
            </a:endParaRPr>
          </a:p>
          <a:p>
            <a:pPr marL="342900" indent="-342900">
              <a:buFont typeface="Wingdings" panose="05000000000000000000" pitchFamily="2" charset="2"/>
              <a:buChar char="ü"/>
            </a:pPr>
            <a:r>
              <a:rPr lang="th-TH" sz="4800" dirty="0"/>
              <a:t>มีกลุ่มเจ้าของและพนักงานที่หลากหลายรวมถึงประชากรที่ว่างงาน</a:t>
            </a:r>
            <a:endParaRPr lang="en-US" sz="4800" dirty="0"/>
          </a:p>
          <a:p>
            <a:pPr marL="342900" indent="-342900">
              <a:buFont typeface="Wingdings" panose="05000000000000000000" pitchFamily="2" charset="2"/>
              <a:buChar char="ü"/>
            </a:pPr>
            <a:r>
              <a:rPr lang="th-TH" sz="4800" dirty="0"/>
              <a:t>ซื้อจากผู้จำหน่ายในพื้นที่หรือผู้จำหน่ายเจ้าที่ประชากรที่ด้อยโอกาสเป็นเจ้าของ</a:t>
            </a:r>
            <a:endParaRPr lang="en-US" sz="4800" dirty="0"/>
          </a:p>
          <a:p>
            <a:pPr marL="342900" indent="-342900">
              <a:buFont typeface="Wingdings" panose="05000000000000000000" pitchFamily="2" charset="2"/>
              <a:buChar char="ü"/>
            </a:pPr>
            <a:r>
              <a:rPr lang="th-TH" sz="4800" dirty="0"/>
              <a:t>เปิดเผยชื่อซัพพลายของคุณ</a:t>
            </a:r>
            <a:endParaRPr lang="en-US" sz="4800" dirty="0"/>
          </a:p>
          <a:p>
            <a:pPr marL="342900" indent="-342900">
              <a:buFont typeface="Wingdings" panose="05000000000000000000" pitchFamily="2" charset="2"/>
              <a:buChar char="ü"/>
            </a:pPr>
            <a:r>
              <a:rPr lang="th-TH" sz="4800" dirty="0"/>
              <a:t>มบริจาคเปอร์เซ็นต์ของรายได้</a:t>
            </a:r>
            <a:endParaRPr lang="en-US" sz="4800" dirty="0"/>
          </a:p>
          <a:p>
            <a:endParaRPr lang="en-US" sz="2000" dirty="0"/>
          </a:p>
          <a:p>
            <a:endParaRPr lang="nl-NL" sz="2000" dirty="0"/>
          </a:p>
        </p:txBody>
      </p:sp>
      <p:sp>
        <p:nvSpPr>
          <p:cNvPr id="6" name="Content Placeholder 2">
            <a:extLst>
              <a:ext uri="{FF2B5EF4-FFF2-40B4-BE49-F238E27FC236}">
                <a16:creationId xmlns:a16="http://schemas.microsoft.com/office/drawing/2014/main" id="{AC6293FE-17A3-4704-A127-CB8AB3736966}"/>
              </a:ext>
            </a:extLst>
          </p:cNvPr>
          <p:cNvSpPr txBox="1">
            <a:spLocks/>
          </p:cNvSpPr>
          <p:nvPr/>
        </p:nvSpPr>
        <p:spPr>
          <a:xfrm>
            <a:off x="5225514" y="2587752"/>
            <a:ext cx="1895969" cy="427024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00FF00"/>
                </a:highlight>
              </a:rPr>
              <a:t>Impact on environment </a:t>
            </a:r>
            <a:r>
              <a:rPr lang="th-TH" sz="2000" dirty="0">
                <a:highlight>
                  <a:srgbClr val="00FF00"/>
                </a:highlight>
              </a:rPr>
              <a:t>ผลกระทบต่อสิ่งแวดล้อม </a:t>
            </a:r>
            <a:endParaRPr lang="en-US" sz="2000" dirty="0">
              <a:highlight>
                <a:srgbClr val="00FF00"/>
              </a:highlight>
            </a:endParaRPr>
          </a:p>
          <a:p>
            <a:pPr marL="342900" indent="-342900">
              <a:buFont typeface="Wingdings" panose="05000000000000000000" pitchFamily="2" charset="2"/>
              <a:buChar char="ü"/>
            </a:pPr>
            <a:r>
              <a:rPr lang="th-TH" sz="2000" dirty="0"/>
              <a:t>ใช้พลังงานหมุนเวียนที่มีผลกระทบต่ำและระบบน้ำอย่างประหยัด</a:t>
            </a:r>
            <a:endParaRPr lang="en-US" sz="2000" dirty="0"/>
          </a:p>
          <a:p>
            <a:pPr marL="342900" indent="-342900">
              <a:buFont typeface="Wingdings" panose="05000000000000000000" pitchFamily="2" charset="2"/>
              <a:buChar char="ü"/>
            </a:pPr>
            <a:r>
              <a:rPr lang="th-TH" sz="2000" dirty="0"/>
              <a:t>ให้สิ่งจุงใจแก่พนักงานในการใช้ทางเลือกอื่นในการเดินทาง</a:t>
            </a:r>
            <a:endParaRPr lang="nl-NL" sz="2000" dirty="0"/>
          </a:p>
          <a:p>
            <a:pPr marL="342900" indent="-342900">
              <a:buFont typeface="Wingdings" panose="05000000000000000000" pitchFamily="2" charset="2"/>
              <a:buChar char="ü"/>
            </a:pPr>
            <a:r>
              <a:rPr lang="th-TH" sz="2000" dirty="0"/>
              <a:t>ใช้วัสดุสามารถนำกลับมาใช้ใหม่ได้</a:t>
            </a:r>
            <a:endParaRPr lang="nl-NL" sz="2000" dirty="0"/>
          </a:p>
          <a:p>
            <a:pPr marL="342900" indent="-342900">
              <a:buFont typeface="Wingdings" panose="05000000000000000000" pitchFamily="2" charset="2"/>
              <a:buChar char="ü"/>
            </a:pPr>
            <a:r>
              <a:rPr lang="th-TH" sz="2000" dirty="0"/>
              <a:t>ตรวจสอบบันทึกและลดการปล่อยก๊าซเรือกระจก</a:t>
            </a:r>
            <a:endParaRPr lang="nl-NL" sz="2000" dirty="0"/>
          </a:p>
        </p:txBody>
      </p:sp>
      <p:sp>
        <p:nvSpPr>
          <p:cNvPr id="7" name="Content Placeholder 2">
            <a:extLst>
              <a:ext uri="{FF2B5EF4-FFF2-40B4-BE49-F238E27FC236}">
                <a16:creationId xmlns:a16="http://schemas.microsoft.com/office/drawing/2014/main" id="{F1994FBA-92B2-44E8-AA99-B18632147CF6}"/>
              </a:ext>
            </a:extLst>
          </p:cNvPr>
          <p:cNvSpPr txBox="1">
            <a:spLocks/>
          </p:cNvSpPr>
          <p:nvPr/>
        </p:nvSpPr>
        <p:spPr>
          <a:xfrm>
            <a:off x="7358209" y="2601635"/>
            <a:ext cx="2176315" cy="4702276"/>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highlight>
                  <a:srgbClr val="00FFFF"/>
                </a:highlight>
              </a:rPr>
              <a:t>Impact on governance </a:t>
            </a:r>
            <a:r>
              <a:rPr lang="th-TH" sz="1600" dirty="0">
                <a:highlight>
                  <a:srgbClr val="00FFFF"/>
                </a:highlight>
              </a:rPr>
              <a:t>ผลกระทบต่อธรรมาภิบาล</a:t>
            </a:r>
            <a:endParaRPr lang="en-US" sz="1600" dirty="0">
              <a:highlight>
                <a:srgbClr val="00FFFF"/>
              </a:highlight>
            </a:endParaRPr>
          </a:p>
          <a:p>
            <a:pPr marL="342900" indent="-342900">
              <a:buFont typeface="Wingdings" panose="05000000000000000000" pitchFamily="2" charset="2"/>
              <a:buChar char="ü"/>
            </a:pPr>
            <a:r>
              <a:rPr lang="th-TH" sz="1200" dirty="0"/>
              <a:t>อบรมพนักงานของคุณในภารกิจด้านสังคม/สิ่งแวดล้อม</a:t>
            </a:r>
            <a:endParaRPr lang="en-US" sz="1200" dirty="0"/>
          </a:p>
          <a:p>
            <a:pPr marL="342900" indent="-342900">
              <a:buFont typeface="Wingdings" panose="05000000000000000000" pitchFamily="2" charset="2"/>
              <a:buChar char="ü"/>
            </a:pPr>
            <a:r>
              <a:rPr lang="th-TH" sz="1200" dirty="0"/>
              <a:t>แบ่งปันข้อมูลทางการเงินพื้นฐานของพนักงาน</a:t>
            </a:r>
            <a:endParaRPr lang="en-US" sz="1200" dirty="0"/>
          </a:p>
          <a:p>
            <a:pPr marL="342900" indent="-342900">
              <a:buFont typeface="Wingdings" panose="05000000000000000000" pitchFamily="2" charset="2"/>
              <a:buChar char="ü"/>
            </a:pPr>
            <a:r>
              <a:rPr lang="th-TH" sz="1200" dirty="0"/>
              <a:t>ความเห็นจากผู้มีส่วนได้ส่วนเสียภายนอกเกี่ยวกับผลการดำเนินงานด้านสังคม/สิ่งแวดล้อมของบริษัท</a:t>
            </a:r>
            <a:endParaRPr lang="en-US" sz="1200" dirty="0"/>
          </a:p>
          <a:p>
            <a:pPr marL="342900" indent="-342900">
              <a:buFont typeface="Wingdings" panose="05000000000000000000" pitchFamily="2" charset="2"/>
              <a:buChar char="ü"/>
            </a:pPr>
            <a:r>
              <a:rPr lang="th-TH" sz="1200" dirty="0"/>
              <a:t>จัดทำรายงานประจำปี ที่ระบุรายละเอียดการปฎิบัติงานที่เกี่ยวข้องกับภารกิจ</a:t>
            </a:r>
            <a:endParaRPr lang="en-US" sz="1200" dirty="0"/>
          </a:p>
        </p:txBody>
      </p:sp>
      <p:sp>
        <p:nvSpPr>
          <p:cNvPr id="8" name="Content Placeholder 2">
            <a:extLst>
              <a:ext uri="{FF2B5EF4-FFF2-40B4-BE49-F238E27FC236}">
                <a16:creationId xmlns:a16="http://schemas.microsoft.com/office/drawing/2014/main" id="{C7B528B7-1270-4268-9F73-144789F8371D}"/>
              </a:ext>
            </a:extLst>
          </p:cNvPr>
          <p:cNvSpPr txBox="1">
            <a:spLocks/>
          </p:cNvSpPr>
          <p:nvPr/>
        </p:nvSpPr>
        <p:spPr>
          <a:xfrm>
            <a:off x="9671530" y="2601636"/>
            <a:ext cx="1895969" cy="4256364"/>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C0C0C0"/>
                </a:highlight>
              </a:rPr>
              <a:t>Impact on customer </a:t>
            </a:r>
            <a:r>
              <a:rPr lang="th-TH" sz="2000" dirty="0">
                <a:highlight>
                  <a:srgbClr val="C0C0C0"/>
                </a:highlight>
              </a:rPr>
              <a:t>ผลกระทบต่อลูกค้า</a:t>
            </a:r>
            <a:endParaRPr lang="en-US" sz="2000" dirty="0">
              <a:highlight>
                <a:srgbClr val="C0C0C0"/>
              </a:highlight>
            </a:endParaRPr>
          </a:p>
          <a:p>
            <a:pPr marL="342900" indent="-342900">
              <a:buFont typeface="Wingdings" panose="05000000000000000000" pitchFamily="2" charset="2"/>
              <a:buChar char="ü"/>
            </a:pPr>
            <a:r>
              <a:rPr lang="th-TH" sz="2000" dirty="0"/>
              <a:t>รับประกันคุณภาพผลิตภัณฑ์ของคุณต่อผู้บริโภค</a:t>
            </a:r>
            <a:endParaRPr lang="en-US" sz="2000" dirty="0"/>
          </a:p>
          <a:p>
            <a:pPr marL="342900" indent="-342900">
              <a:buFont typeface="Wingdings" panose="05000000000000000000" pitchFamily="2" charset="2"/>
              <a:buChar char="ü"/>
            </a:pPr>
            <a:r>
              <a:rPr lang="th-TH" sz="2000" dirty="0"/>
              <a:t>มีกลไกที่เป็นที่รู้จักทั่วไปที่ลูกค้าสามารถให้ข้อเสนอแนะเกี่ยวกับผลิตภัณฑ์/บริการ การตั้งคำถามหรือยื่นเรื่องน้องเรียน</a:t>
            </a:r>
            <a:endParaRPr lang="en-US" sz="2000" dirty="0"/>
          </a:p>
          <a:p>
            <a:pPr marL="342900" indent="-342900">
              <a:buFont typeface="Wingdings" panose="05000000000000000000" pitchFamily="2" charset="2"/>
              <a:buChar char="ü"/>
            </a:pPr>
            <a:r>
              <a:rPr lang="th-TH" sz="2000" dirty="0"/>
              <a:t>ขยายเป้าหมายที่เฉพราะเจาะจงเพื่อสร้างความพึงพอใจของลูกต้า</a:t>
            </a:r>
            <a:endParaRPr lang="nl-NL" sz="2000" dirty="0"/>
          </a:p>
        </p:txBody>
      </p:sp>
      <p:sp>
        <p:nvSpPr>
          <p:cNvPr id="4" name="Rectangle 1">
            <a:extLst>
              <a:ext uri="{FF2B5EF4-FFF2-40B4-BE49-F238E27FC236}">
                <a16:creationId xmlns:a16="http://schemas.microsoft.com/office/drawing/2014/main" id="{EB327AA1-461B-4DFE-95D7-CA3857CF293B}"/>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800" b="0" i="0" u="none" strike="noStrike" cap="none" normalizeH="0" baseline="0">
                <a:ln>
                  <a:noFill/>
                </a:ln>
                <a:solidFill>
                  <a:srgbClr val="202124"/>
                </a:solidFill>
                <a:effectLst/>
                <a:latin typeface="Google Sans"/>
                <a:cs typeface="Angsana New" panose="02020603050405020304" pitchFamily="18" charset="-34"/>
              </a:rPr>
              <a:t>ซื้อจากซัพพลายเออร์ในพื้นที่หรือซัพพลายเออร์ที่เป็นเจ้าของโดยประชากรที่ด้อยโอกาส</a:t>
            </a:r>
            <a:r>
              <a:rPr kumimoji="0" lang="th-TH" altLang="th-TH" sz="800" b="0" i="0" u="none" strike="noStrike" cap="none" normalizeH="0" baseline="0">
                <a:ln>
                  <a:noFill/>
                </a:ln>
                <a:solidFill>
                  <a:schemeClr val="tx1"/>
                </a:solidFill>
                <a:effectLst/>
                <a:cs typeface="Angsana New" panose="02020603050405020304" pitchFamily="18" charset="-34"/>
              </a:rPr>
              <a:t> </a:t>
            </a:r>
            <a:endParaRPr kumimoji="0" lang="en-US" altLang="th-TH"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94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9E72-F518-4D39-AB61-01E8649207A7}"/>
              </a:ext>
            </a:extLst>
          </p:cNvPr>
          <p:cNvSpPr>
            <a:spLocks noGrp="1"/>
          </p:cNvSpPr>
          <p:nvPr>
            <p:ph type="title"/>
          </p:nvPr>
        </p:nvSpPr>
        <p:spPr/>
        <p:txBody>
          <a:bodyPr>
            <a:normAutofit fontScale="90000"/>
          </a:bodyPr>
          <a:lstStyle/>
          <a:p>
            <a:r>
              <a:rPr lang="en-US" dirty="0"/>
              <a:t>Back to the social impact tool</a:t>
            </a:r>
            <a:endParaRPr lang="nl-NL" dirty="0"/>
          </a:p>
        </p:txBody>
      </p:sp>
      <p:sp>
        <p:nvSpPr>
          <p:cNvPr id="3" name="Content Placeholder 2">
            <a:extLst>
              <a:ext uri="{FF2B5EF4-FFF2-40B4-BE49-F238E27FC236}">
                <a16:creationId xmlns:a16="http://schemas.microsoft.com/office/drawing/2014/main" id="{208C705C-BA78-4D4D-ADA0-AA4B26BC7CD6}"/>
              </a:ext>
            </a:extLst>
          </p:cNvPr>
          <p:cNvSpPr>
            <a:spLocks noGrp="1"/>
          </p:cNvSpPr>
          <p:nvPr>
            <p:ph sz="half" idx="1"/>
          </p:nvPr>
        </p:nvSpPr>
        <p:spPr/>
        <p:txBody>
          <a:bodyPr>
            <a:normAutofit fontScale="55000" lnSpcReduction="20000"/>
          </a:bodyPr>
          <a:lstStyle/>
          <a:p>
            <a:r>
              <a:rPr lang="en-US" dirty="0"/>
              <a:t>Every social enterprise exists to achieve </a:t>
            </a:r>
            <a:r>
              <a:rPr lang="en-US" b="1" dirty="0">
                <a:highlight>
                  <a:srgbClr val="FFFF00"/>
                </a:highlight>
              </a:rPr>
              <a:t>social impact</a:t>
            </a:r>
            <a:r>
              <a:rPr lang="en-US" dirty="0"/>
              <a:t>. This is central to their mission, to the value they create, and to changes they bring about for society .</a:t>
            </a:r>
            <a:r>
              <a:rPr lang="th-TH" dirty="0"/>
              <a:t> สำหรับธุรกิจเพื่อสังคมสิ่งนี้จะเป็นหัวใจสำคัญในการบรรการสร้างผลกระทบทางสังคมที่สอดคล้องกับภารกิจ คุณค่าที่สร้างขั้นและการเปลี่ยนแปลงที่นำมาสู่สังคม</a:t>
            </a:r>
            <a:endParaRPr lang="en-US" dirty="0"/>
          </a:p>
          <a:p>
            <a:r>
              <a:rPr lang="en-US" dirty="0"/>
              <a:t>Social impact is expressed through </a:t>
            </a:r>
            <a:r>
              <a:rPr lang="en-US" dirty="0">
                <a:highlight>
                  <a:srgbClr val="00FF00"/>
                </a:highlight>
              </a:rPr>
              <a:t>outcomes</a:t>
            </a:r>
            <a:r>
              <a:rPr lang="en-US" dirty="0"/>
              <a:t>; changes that occur in the lives of people, families, communities or the environment. </a:t>
            </a:r>
            <a:r>
              <a:rPr lang="th-TH" dirty="0"/>
              <a:t>ผลกระทบทางสังคมจะถูกแสดงออกผ่านผลลัพธ์ ที่เกี่ยวกับการเปลี่ยนแปลงที่เกิดขึ้นกับวิถีชีวิตของผู้คนชุมชน หรือสภาพแวดล้อม</a:t>
            </a:r>
            <a:endParaRPr lang="en-US" dirty="0"/>
          </a:p>
          <a:p>
            <a:r>
              <a:rPr lang="en-US" dirty="0"/>
              <a:t>A Social Impact Canvas provides a powerful tool that organizations can use to quickly identify the main outcomes and impacts they aspire to and </a:t>
            </a:r>
            <a:r>
              <a:rPr lang="en-US" dirty="0">
                <a:highlight>
                  <a:srgbClr val="FF00FF"/>
                </a:highlight>
              </a:rPr>
              <a:t>determine what and how to measure their contribution</a:t>
            </a:r>
            <a:r>
              <a:rPr lang="en-US" dirty="0"/>
              <a:t> to these. Social Impact Canvas  </a:t>
            </a:r>
            <a:r>
              <a:rPr lang="th-TH" dirty="0"/>
              <a:t>เป็นเครื่องมือที่มีประสิทธิภาพสำหรับองค์กรในการที่จะสามารถระบุผลลัพธ์หลักและผลกระทบที่ต้องการได้อย่างรวดเร็ว รวมทั้งสามาถกำหนดว่าอะไรคือสิ่งที่จะวัดผลและจะสามารถวัดได้อย่างไร</a:t>
            </a:r>
            <a:endParaRPr lang="nl-NL" dirty="0"/>
          </a:p>
        </p:txBody>
      </p:sp>
      <p:sp>
        <p:nvSpPr>
          <p:cNvPr id="4" name="Content Placeholder 3">
            <a:extLst>
              <a:ext uri="{FF2B5EF4-FFF2-40B4-BE49-F238E27FC236}">
                <a16:creationId xmlns:a16="http://schemas.microsoft.com/office/drawing/2014/main" id="{3A06FEA0-4669-4F81-9ACA-2A60882D5D06}"/>
              </a:ext>
            </a:extLst>
          </p:cNvPr>
          <p:cNvSpPr>
            <a:spLocks noGrp="1"/>
          </p:cNvSpPr>
          <p:nvPr>
            <p:ph sz="half" idx="2"/>
          </p:nvPr>
        </p:nvSpPr>
        <p:spPr/>
        <p:txBody>
          <a:bodyPr>
            <a:normAutofit fontScale="55000" lnSpcReduction="20000"/>
          </a:bodyPr>
          <a:lstStyle/>
          <a:p>
            <a:endParaRPr lang="nl-NL"/>
          </a:p>
        </p:txBody>
      </p:sp>
      <p:pic>
        <p:nvPicPr>
          <p:cNvPr id="6" name="Picture 5">
            <a:extLst>
              <a:ext uri="{FF2B5EF4-FFF2-40B4-BE49-F238E27FC236}">
                <a16:creationId xmlns:a16="http://schemas.microsoft.com/office/drawing/2014/main" id="{6E0E7A67-7AB9-480B-AF62-F924277AB937}"/>
              </a:ext>
            </a:extLst>
          </p:cNvPr>
          <p:cNvPicPr>
            <a:picLocks noChangeAspect="1"/>
          </p:cNvPicPr>
          <p:nvPr/>
        </p:nvPicPr>
        <p:blipFill>
          <a:blip r:embed="rId2"/>
          <a:stretch>
            <a:fillRect/>
          </a:stretch>
        </p:blipFill>
        <p:spPr>
          <a:xfrm>
            <a:off x="5938857" y="2532179"/>
            <a:ext cx="6121055" cy="3695976"/>
          </a:xfrm>
          <a:prstGeom prst="rect">
            <a:avLst/>
          </a:prstGeom>
        </p:spPr>
      </p:pic>
    </p:spTree>
    <p:extLst>
      <p:ext uri="{BB962C8B-B14F-4D97-AF65-F5344CB8AC3E}">
        <p14:creationId xmlns:p14="http://schemas.microsoft.com/office/powerpoint/2010/main" val="405159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1</a:t>
            </a:r>
            <a:r>
              <a:rPr lang="th-TH" sz="3400" dirty="0"/>
              <a:t> ขั้นตอนที่ 1</a:t>
            </a:r>
            <a:endParaRPr lang="en-US" sz="3400" dirty="0"/>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446162" cy="824461"/>
          </a:xfrm>
        </p:spPr>
        <p:txBody>
          <a:bodyPr vert="horz" lIns="91440" tIns="45720" rIns="91440" bIns="45720" rtlCol="0" anchor="ctr">
            <a:normAutofit/>
          </a:bodyPr>
          <a:lstStyle/>
          <a:p>
            <a:pPr algn="ctr">
              <a:lnSpc>
                <a:spcPct val="91000"/>
              </a:lnSpc>
            </a:pPr>
            <a:r>
              <a:rPr lang="en-US" sz="1900" dirty="0">
                <a:solidFill>
                  <a:schemeClr val="bg1"/>
                </a:solidFill>
              </a:rPr>
              <a:t>Start off by describing your </a:t>
            </a:r>
            <a:r>
              <a:rPr lang="en-US" sz="1900" b="1" dirty="0">
                <a:highlight>
                  <a:srgbClr val="FF00FF"/>
                </a:highlight>
              </a:rPr>
              <a:t>impact</a:t>
            </a:r>
            <a:r>
              <a:rPr lang="en-US" sz="1900" b="1" dirty="0">
                <a:solidFill>
                  <a:schemeClr val="bg1"/>
                </a:solidFill>
              </a:rPr>
              <a:t>,</a:t>
            </a:r>
            <a:r>
              <a:rPr lang="en-US" sz="1900" dirty="0">
                <a:solidFill>
                  <a:schemeClr val="bg1"/>
                </a:solidFill>
              </a:rPr>
              <a:t> the end result that your organization is working towards. </a:t>
            </a:r>
            <a:r>
              <a:rPr lang="th-TH" sz="1900" dirty="0">
                <a:solidFill>
                  <a:schemeClr val="bg1"/>
                </a:solidFill>
              </a:rPr>
              <a:t>เริ่มต้นด้วยการนิยามผลกระทบ และจบด้วยผลลัพธ์ของสิ่งที่องค์กรที่กำลังดำเนินอยู่</a:t>
            </a:r>
            <a:endParaRPr lang="en-US" sz="1900" dirty="0">
              <a:solidFill>
                <a:schemeClr val="bg1"/>
              </a:solidFill>
            </a:endParaRPr>
          </a:p>
        </p:txBody>
      </p:sp>
      <p:pic>
        <p:nvPicPr>
          <p:cNvPr id="7" name="Picture 6">
            <a:extLst>
              <a:ext uri="{FF2B5EF4-FFF2-40B4-BE49-F238E27FC236}">
                <a16:creationId xmlns:a16="http://schemas.microsoft.com/office/drawing/2014/main" id="{8F572C41-BADA-47D9-A729-85A8E5CDDD5F}"/>
              </a:ext>
            </a:extLst>
          </p:cNvPr>
          <p:cNvPicPr>
            <a:picLocks noChangeAspect="1"/>
          </p:cNvPicPr>
          <p:nvPr/>
        </p:nvPicPr>
        <p:blipFill>
          <a:blip r:embed="rId2"/>
          <a:stretch>
            <a:fillRect/>
          </a:stretch>
        </p:blipFill>
        <p:spPr>
          <a:xfrm>
            <a:off x="914400" y="1416622"/>
            <a:ext cx="10363200" cy="1528570"/>
          </a:xfrm>
          <a:prstGeom prst="rect">
            <a:avLst/>
          </a:prstGeom>
        </p:spPr>
      </p:pic>
      <p:sp>
        <p:nvSpPr>
          <p:cNvPr id="11" name="Content Placeholder 2">
            <a:extLst>
              <a:ext uri="{FF2B5EF4-FFF2-40B4-BE49-F238E27FC236}">
                <a16:creationId xmlns:a16="http://schemas.microsoft.com/office/drawing/2014/main" id="{8E1A71E4-0D00-4E40-AAB1-0918002F79D5}"/>
              </a:ext>
            </a:extLst>
          </p:cNvPr>
          <p:cNvSpPr txBox="1">
            <a:spLocks/>
          </p:cNvSpPr>
          <p:nvPr/>
        </p:nvSpPr>
        <p:spPr>
          <a:xfrm>
            <a:off x="4505956" y="3064306"/>
            <a:ext cx="2501747" cy="1022819"/>
          </a:xfrm>
          <a:prstGeom prst="rect">
            <a:avLst/>
          </a:prstGeom>
        </p:spPr>
        <p:txBody>
          <a:bodyPr vert="horz" lIns="91440" tIns="45720" rIns="91440" bIns="45720" rtlCol="0">
            <a:normAutofit/>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 this case the impact is on the community (beneficiary)</a:t>
            </a:r>
            <a:endParaRPr lang="nl-NL" sz="1600" dirty="0"/>
          </a:p>
        </p:txBody>
      </p:sp>
      <p:pic>
        <p:nvPicPr>
          <p:cNvPr id="13" name="Picture 2" descr="20 Grunge Arrow (PNG Transparent) | OnlyGFX.com">
            <a:extLst>
              <a:ext uri="{FF2B5EF4-FFF2-40B4-BE49-F238E27FC236}">
                <a16:creationId xmlns:a16="http://schemas.microsoft.com/office/drawing/2014/main" id="{BD176697-6F6F-4D6B-B002-14C320841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2607" flipV="1">
            <a:off x="7041763" y="2948104"/>
            <a:ext cx="822245" cy="86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2 </a:t>
            </a:r>
            <a:r>
              <a:rPr lang="th-TH" sz="3400" dirty="0"/>
              <a:t>ขั้นตอนที่ 2 </a:t>
            </a:r>
            <a:endParaRPr lang="en-US" sz="3400" dirty="0"/>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709051"/>
          </a:xfrm>
        </p:spPr>
        <p:txBody>
          <a:bodyPr vert="horz" lIns="91440" tIns="45720" rIns="91440" bIns="45720" rtlCol="0" anchor="ctr">
            <a:normAutofit fontScale="77500" lnSpcReduction="20000"/>
          </a:bodyPr>
          <a:lstStyle/>
          <a:p>
            <a:pPr algn="ctr"/>
            <a:r>
              <a:rPr lang="en-US" sz="2000" dirty="0">
                <a:solidFill>
                  <a:schemeClr val="bg1"/>
                </a:solidFill>
              </a:rPr>
              <a:t>Break down your intended impact into a number of main </a:t>
            </a:r>
            <a:r>
              <a:rPr lang="en-US" sz="2000" b="1" dirty="0">
                <a:highlight>
                  <a:srgbClr val="00FF00"/>
                </a:highlight>
              </a:rPr>
              <a:t>outcomes</a:t>
            </a:r>
            <a:r>
              <a:rPr lang="en-US" sz="2000" dirty="0">
                <a:solidFill>
                  <a:schemeClr val="bg1"/>
                </a:solidFill>
              </a:rPr>
              <a:t>. Your outcomes are the changes or effects that are most important to achieving your intended impact. </a:t>
            </a:r>
            <a:r>
              <a:rPr lang="th-TH" sz="2000" dirty="0">
                <a:solidFill>
                  <a:schemeClr val="bg1"/>
                </a:solidFill>
              </a:rPr>
              <a:t>แยกผลกระทบที่ต้องการออกเป็นผลลัพท์หลักๆ โดยผลลัพธ์เหล่านั้นจะเป็นการเปลี่ยนแปลงหรือผลกระทบที่สำคัญต่อการที่จะบรรลุตามที่กำหนดไว้</a:t>
            </a:r>
            <a:endParaRPr lang="en-US" sz="2000" dirty="0">
              <a:solidFill>
                <a:schemeClr val="bg1"/>
              </a:solidFill>
            </a:endParaRPr>
          </a:p>
        </p:txBody>
      </p:sp>
      <p:pic>
        <p:nvPicPr>
          <p:cNvPr id="5" name="Picture 4">
            <a:extLst>
              <a:ext uri="{FF2B5EF4-FFF2-40B4-BE49-F238E27FC236}">
                <a16:creationId xmlns:a16="http://schemas.microsoft.com/office/drawing/2014/main" id="{0C129B17-FC74-424D-A64C-80B6F2892D9F}"/>
              </a:ext>
            </a:extLst>
          </p:cNvPr>
          <p:cNvPicPr>
            <a:picLocks noChangeAspect="1"/>
          </p:cNvPicPr>
          <p:nvPr/>
        </p:nvPicPr>
        <p:blipFill>
          <a:blip r:embed="rId2"/>
          <a:stretch>
            <a:fillRect/>
          </a:stretch>
        </p:blipFill>
        <p:spPr>
          <a:xfrm>
            <a:off x="958228" y="639575"/>
            <a:ext cx="10275543" cy="3082664"/>
          </a:xfrm>
          <a:prstGeom prst="rect">
            <a:avLst/>
          </a:prstGeom>
        </p:spPr>
      </p:pic>
    </p:spTree>
    <p:extLst>
      <p:ext uri="{BB962C8B-B14F-4D97-AF65-F5344CB8AC3E}">
        <p14:creationId xmlns:p14="http://schemas.microsoft.com/office/powerpoint/2010/main" val="376874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3 </a:t>
            </a:r>
            <a:r>
              <a:rPr lang="th-TH" sz="3400" dirty="0"/>
              <a:t>ขั้นตอนที่3 </a:t>
            </a:r>
            <a:endParaRPr lang="en-US" sz="3400" dirty="0"/>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3" y="5745015"/>
            <a:ext cx="10419529" cy="771195"/>
          </a:xfrm>
        </p:spPr>
        <p:txBody>
          <a:bodyPr vert="horz" lIns="91440" tIns="45720" rIns="91440" bIns="45720" rtlCol="0" anchor="ctr">
            <a:normAutofit fontScale="70000" lnSpcReduction="20000"/>
          </a:bodyPr>
          <a:lstStyle/>
          <a:p>
            <a:pPr algn="ctr"/>
            <a:r>
              <a:rPr lang="en-US" sz="2000" dirty="0">
                <a:solidFill>
                  <a:schemeClr val="bg1"/>
                </a:solidFill>
              </a:rPr>
              <a:t>Define the </a:t>
            </a:r>
            <a:r>
              <a:rPr lang="en-US" sz="2000" b="1" dirty="0">
                <a:highlight>
                  <a:srgbClr val="00FFFF"/>
                </a:highlight>
              </a:rPr>
              <a:t>performance measures</a:t>
            </a:r>
            <a:r>
              <a:rPr lang="en-US" sz="2000" dirty="0"/>
              <a:t> </a:t>
            </a:r>
            <a:r>
              <a:rPr lang="en-US" sz="2000" dirty="0">
                <a:solidFill>
                  <a:schemeClr val="bg1"/>
                </a:solidFill>
              </a:rPr>
              <a:t>(or indicators) that will help you quantify and track progress towards your identified outcomes. Your performance measures are the results that you will measure and work towards. </a:t>
            </a:r>
            <a:r>
              <a:rPr lang="th-TH" sz="2000" dirty="0">
                <a:solidFill>
                  <a:schemeClr val="bg1"/>
                </a:solidFill>
              </a:rPr>
              <a:t>นิยามมาตรการวัดผลดำเนินงาน (หรือตัวชี้วัด) ที่จะช่วยในการระบุปริมาณ และติดตามความคืบหน้าที่นำไปสู่ผลลัพธ์ที่กำหนดไว้ การวัดผลดำเนินงาน คือผลลัพธ์ที่จะวัดสิ่งที่ดำเนินการอยู่</a:t>
            </a:r>
            <a:endParaRPr lang="en-US" sz="2000" dirty="0">
              <a:solidFill>
                <a:schemeClr val="bg1"/>
              </a:solidFill>
            </a:endParaRPr>
          </a:p>
        </p:txBody>
      </p:sp>
      <p:pic>
        <p:nvPicPr>
          <p:cNvPr id="6" name="Picture 5">
            <a:extLst>
              <a:ext uri="{FF2B5EF4-FFF2-40B4-BE49-F238E27FC236}">
                <a16:creationId xmlns:a16="http://schemas.microsoft.com/office/drawing/2014/main" id="{B5D3DB88-5C97-4E2B-84F2-93AEE147EAC4}"/>
              </a:ext>
            </a:extLst>
          </p:cNvPr>
          <p:cNvPicPr>
            <a:picLocks noChangeAspect="1"/>
          </p:cNvPicPr>
          <p:nvPr/>
        </p:nvPicPr>
        <p:blipFill>
          <a:blip r:embed="rId2"/>
          <a:stretch>
            <a:fillRect/>
          </a:stretch>
        </p:blipFill>
        <p:spPr>
          <a:xfrm>
            <a:off x="1068149" y="48382"/>
            <a:ext cx="9880375" cy="4475229"/>
          </a:xfrm>
          <a:prstGeom prst="rect">
            <a:avLst/>
          </a:prstGeom>
        </p:spPr>
      </p:pic>
    </p:spTree>
    <p:extLst>
      <p:ext uri="{BB962C8B-B14F-4D97-AF65-F5344CB8AC3E}">
        <p14:creationId xmlns:p14="http://schemas.microsoft.com/office/powerpoint/2010/main" val="80877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2B3D4-DC8E-45AB-80B9-39105B9AD1A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3400" dirty="0"/>
              <a:t>HOW TO USE IT</a:t>
            </a:r>
            <a:br>
              <a:rPr lang="en-US" sz="3400" dirty="0"/>
            </a:br>
            <a:r>
              <a:rPr lang="en-US" sz="3400" dirty="0"/>
              <a:t>Step 4 </a:t>
            </a:r>
            <a:r>
              <a:rPr lang="th-TH" sz="3400" dirty="0"/>
              <a:t>ขั้นตอนที่ 4</a:t>
            </a:r>
            <a:endParaRPr lang="en-US" sz="3400" dirty="0"/>
          </a:p>
        </p:txBody>
      </p:sp>
      <p:sp>
        <p:nvSpPr>
          <p:cNvPr id="3" name="Content Placeholder 2">
            <a:extLst>
              <a:ext uri="{FF2B5EF4-FFF2-40B4-BE49-F238E27FC236}">
                <a16:creationId xmlns:a16="http://schemas.microsoft.com/office/drawing/2014/main" id="{ED26CEEE-F0C3-4290-BCAE-F85D85BB1A09}"/>
              </a:ext>
            </a:extLst>
          </p:cNvPr>
          <p:cNvSpPr>
            <a:spLocks noGrp="1"/>
          </p:cNvSpPr>
          <p:nvPr>
            <p:ph idx="1"/>
          </p:nvPr>
        </p:nvSpPr>
        <p:spPr>
          <a:xfrm>
            <a:off x="961644" y="5745015"/>
            <a:ext cx="10268712" cy="517315"/>
          </a:xfrm>
        </p:spPr>
        <p:txBody>
          <a:bodyPr vert="horz" lIns="91440" tIns="45720" rIns="91440" bIns="45720" rtlCol="0" anchor="ctr">
            <a:normAutofit fontScale="77500" lnSpcReduction="20000"/>
          </a:bodyPr>
          <a:lstStyle/>
          <a:p>
            <a:pPr algn="ctr"/>
            <a:r>
              <a:rPr lang="en-US" sz="2000" dirty="0">
                <a:solidFill>
                  <a:schemeClr val="bg1"/>
                </a:solidFill>
              </a:rPr>
              <a:t>List the </a:t>
            </a:r>
            <a:r>
              <a:rPr lang="en-US" sz="2000" b="1" dirty="0">
                <a:highlight>
                  <a:srgbClr val="FFFF00"/>
                </a:highlight>
              </a:rPr>
              <a:t>strategies</a:t>
            </a:r>
            <a:r>
              <a:rPr lang="en-US" sz="2000" dirty="0">
                <a:solidFill>
                  <a:schemeClr val="bg1"/>
                </a:solidFill>
              </a:rPr>
              <a:t> that you will employ. These are the combination of actions necessary to achieve your intended results.</a:t>
            </a:r>
            <a:r>
              <a:rPr lang="th-TH" sz="2000" dirty="0">
                <a:solidFill>
                  <a:schemeClr val="bg1"/>
                </a:solidFill>
              </a:rPr>
              <a:t> กำหนดกลยุทธ์ที่จะใช้ ซึ่งประกอบกันเพื่อให้บรรลุผลลัพธ์ที่ต้องการ</a:t>
            </a:r>
            <a:endParaRPr lang="nl-NL" sz="2000" dirty="0">
              <a:solidFill>
                <a:schemeClr val="bg1"/>
              </a:solidFill>
            </a:endParaRPr>
          </a:p>
        </p:txBody>
      </p:sp>
      <p:pic>
        <p:nvPicPr>
          <p:cNvPr id="5" name="Picture 4">
            <a:extLst>
              <a:ext uri="{FF2B5EF4-FFF2-40B4-BE49-F238E27FC236}">
                <a16:creationId xmlns:a16="http://schemas.microsoft.com/office/drawing/2014/main" id="{17909B97-663F-4976-914F-4E9641C4B079}"/>
              </a:ext>
            </a:extLst>
          </p:cNvPr>
          <p:cNvPicPr>
            <a:picLocks noChangeAspect="1"/>
          </p:cNvPicPr>
          <p:nvPr/>
        </p:nvPicPr>
        <p:blipFill>
          <a:blip r:embed="rId2"/>
          <a:stretch>
            <a:fillRect/>
          </a:stretch>
        </p:blipFill>
        <p:spPr>
          <a:xfrm>
            <a:off x="2311172" y="0"/>
            <a:ext cx="7569658" cy="4555585"/>
          </a:xfrm>
          <a:prstGeom prst="rect">
            <a:avLst/>
          </a:prstGeom>
        </p:spPr>
      </p:pic>
      <p:pic>
        <p:nvPicPr>
          <p:cNvPr id="11" name="Picture 2" descr="20 Grunge Arrow (PNG Transparent) | OnlyGFX.com">
            <a:extLst>
              <a:ext uri="{FF2B5EF4-FFF2-40B4-BE49-F238E27FC236}">
                <a16:creationId xmlns:a16="http://schemas.microsoft.com/office/drawing/2014/main" id="{113A73D6-8197-49DF-AF85-5B951E844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29511">
            <a:off x="1589462" y="3308999"/>
            <a:ext cx="665234" cy="7007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0880C2F7-9709-4BAF-8A77-3AE39CA36C30}"/>
              </a:ext>
            </a:extLst>
          </p:cNvPr>
          <p:cNvSpPr txBox="1">
            <a:spLocks/>
          </p:cNvSpPr>
          <p:nvPr/>
        </p:nvSpPr>
        <p:spPr>
          <a:xfrm>
            <a:off x="282112" y="1971882"/>
            <a:ext cx="2085403" cy="138800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Strategies can be linked to </a:t>
            </a:r>
            <a:r>
              <a:rPr lang="en-US" sz="1600" dirty="0">
                <a:highlight>
                  <a:srgbClr val="FFFF00"/>
                </a:highlight>
              </a:rPr>
              <a:t>activities </a:t>
            </a:r>
            <a:r>
              <a:rPr lang="en-US" sz="1600" dirty="0"/>
              <a:t>and </a:t>
            </a:r>
            <a:r>
              <a:rPr lang="en-US" sz="1600" dirty="0">
                <a:highlight>
                  <a:srgbClr val="00FF00"/>
                </a:highlight>
              </a:rPr>
              <a:t>resources</a:t>
            </a:r>
            <a:r>
              <a:rPr lang="en-US" sz="1600" dirty="0"/>
              <a:t> of your social enterprise, described in the previous canvas </a:t>
            </a:r>
            <a:r>
              <a:rPr lang="th-TH" sz="1600" dirty="0"/>
              <a:t>กลยุทธ์ที่สามารถเชื่อมโยงไปถึงกิจกรรมและทรัพยากรของกิจการเพื่อสังคมที่ได้อธิบายไว้</a:t>
            </a:r>
            <a:endParaRPr lang="nl-NL" sz="1600" dirty="0"/>
          </a:p>
        </p:txBody>
      </p:sp>
    </p:spTree>
    <p:extLst>
      <p:ext uri="{BB962C8B-B14F-4D97-AF65-F5344CB8AC3E}">
        <p14:creationId xmlns:p14="http://schemas.microsoft.com/office/powerpoint/2010/main" val="357363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AB109E1-45E3-4986-9663-C3EAAC041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EE9D42-BBE7-4427-9BC3-971CE96F1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6441"/>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F9984-7B18-4F5C-98B9-5C7E346BC0CD}"/>
              </a:ext>
            </a:extLst>
          </p:cNvPr>
          <p:cNvSpPr>
            <a:spLocks noGrp="1"/>
          </p:cNvSpPr>
          <p:nvPr>
            <p:ph type="title"/>
          </p:nvPr>
        </p:nvSpPr>
        <p:spPr>
          <a:xfrm>
            <a:off x="960121" y="1240403"/>
            <a:ext cx="5943600" cy="2941983"/>
          </a:xfrm>
        </p:spPr>
        <p:txBody>
          <a:bodyPr vert="horz" lIns="91440" tIns="45720" rIns="91440" bIns="45720" rtlCol="0" anchor="ctr">
            <a:normAutofit/>
          </a:bodyPr>
          <a:lstStyle/>
          <a:p>
            <a:r>
              <a:rPr lang="en-US" sz="8800">
                <a:solidFill>
                  <a:schemeClr val="tx1"/>
                </a:solidFill>
              </a:rPr>
              <a:t>Questions? </a:t>
            </a:r>
          </a:p>
        </p:txBody>
      </p:sp>
      <p:pic>
        <p:nvPicPr>
          <p:cNvPr id="2050" name="Picture 2" descr="What Questions Should You Ask During the Product Lifecycle? | Machine Design">
            <a:extLst>
              <a:ext uri="{FF2B5EF4-FFF2-40B4-BE49-F238E27FC236}">
                <a16:creationId xmlns:a16="http://schemas.microsoft.com/office/drawing/2014/main" id="{6B42FC76-EA84-4C21-A9F9-483F1B46B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08" r="21885" b="-1"/>
          <a:stretch/>
        </p:blipFill>
        <p:spPr bwMode="auto">
          <a:xfrm>
            <a:off x="7533136" y="646441"/>
            <a:ext cx="4658863" cy="395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4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a:t>
            </a:r>
            <a:br>
              <a:rPr lang="en-US" dirty="0"/>
            </a:br>
            <a:r>
              <a:rPr lang="en-US" sz="4000" dirty="0"/>
              <a:t>identifying impacts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the </a:t>
            </a:r>
            <a:r>
              <a:rPr lang="en-US" sz="1400" dirty="0">
                <a:highlight>
                  <a:srgbClr val="FF00FF"/>
                </a:highlight>
              </a:rPr>
              <a:t>IMPACT</a:t>
            </a:r>
            <a:r>
              <a:rPr lang="en-US" sz="1400" dirty="0"/>
              <a:t> </a:t>
            </a:r>
            <a:r>
              <a:rPr lang="th-TH" sz="1400" dirty="0"/>
              <a:t>เติมผลกระทบในช่องที่กำหนด</a:t>
            </a:r>
            <a:endParaRPr lang="en-US" sz="1400" dirty="0"/>
          </a:p>
          <a:p>
            <a:endParaRPr lang="en-US" sz="1400" dirty="0"/>
          </a:p>
          <a:p>
            <a:endParaRPr lang="en-US" sz="1400" dirty="0"/>
          </a:p>
          <a:p>
            <a:r>
              <a:rPr lang="en-US" sz="1050" dirty="0">
                <a:solidFill>
                  <a:schemeClr val="bg1"/>
                </a:solidFill>
                <a:highlight>
                  <a:srgbClr val="000000"/>
                </a:highlight>
              </a:rPr>
              <a:t>Pro TIP: </a:t>
            </a:r>
            <a:r>
              <a:rPr lang="en-US" sz="1050" dirty="0"/>
              <a:t>To establish your intended impact, think about </a:t>
            </a:r>
            <a:r>
              <a:rPr lang="en-US" sz="1050" dirty="0">
                <a:highlight>
                  <a:srgbClr val="FF00FF"/>
                </a:highlight>
              </a:rPr>
              <a:t>the mission </a:t>
            </a:r>
            <a:r>
              <a:rPr lang="en-US" sz="1050" dirty="0"/>
              <a:t>of your organization, and the biggest, most broad-ranging change you are working towards.</a:t>
            </a:r>
          </a:p>
          <a:p>
            <a:r>
              <a:rPr lang="th-TH" sz="1050" dirty="0"/>
              <a:t>ในการกำหนดผลกระทบที่ต้องการ</a:t>
            </a:r>
            <a:r>
              <a:rPr lang="en-US" sz="1050" dirty="0"/>
              <a:t> </a:t>
            </a:r>
            <a:r>
              <a:rPr lang="th-TH" sz="1050" dirty="0"/>
              <a:t>ควรคำนึงถึงภารกิจขององค์กรและการเปลี่ยนแปลงหลักอย่างกว้างที่ต้องการสร้าง</a:t>
            </a:r>
            <a:r>
              <a:rPr lang="en-US" sz="1050" dirty="0"/>
              <a:t> </a:t>
            </a:r>
            <a:endParaRPr lang="en-US" sz="1400" dirty="0"/>
          </a:p>
          <a:p>
            <a:endParaRPr lang="en-US" sz="1400" dirty="0"/>
          </a:p>
          <a:p>
            <a:endParaRPr lang="en-US" sz="1400" dirty="0"/>
          </a:p>
          <a:p>
            <a:endParaRPr lang="en-US" sz="1400" dirty="0"/>
          </a:p>
          <a:p>
            <a:endParaRPr lang="en-US" sz="1400" dirty="0"/>
          </a:p>
        </p:txBody>
      </p:sp>
      <p:pic>
        <p:nvPicPr>
          <p:cNvPr id="4" name="Picture 3">
            <a:extLst>
              <a:ext uri="{FF2B5EF4-FFF2-40B4-BE49-F238E27FC236}">
                <a16:creationId xmlns:a16="http://schemas.microsoft.com/office/drawing/2014/main" id="{1C17DC81-C1BD-4D11-83D6-7F4A53EEB24B}"/>
              </a:ext>
            </a:extLst>
          </p:cNvPr>
          <p:cNvPicPr>
            <a:picLocks noChangeAspect="1"/>
          </p:cNvPicPr>
          <p:nvPr/>
        </p:nvPicPr>
        <p:blipFill>
          <a:blip r:embed="rId3"/>
          <a:stretch>
            <a:fillRect/>
          </a:stretch>
        </p:blipFill>
        <p:spPr>
          <a:xfrm>
            <a:off x="5276008" y="2587752"/>
            <a:ext cx="5345100" cy="3227444"/>
          </a:xfrm>
          <a:prstGeom prst="rect">
            <a:avLst/>
          </a:prstGeom>
        </p:spPr>
      </p:pic>
      <p:sp>
        <p:nvSpPr>
          <p:cNvPr id="5" name="Arrow: Right 4">
            <a:extLst>
              <a:ext uri="{FF2B5EF4-FFF2-40B4-BE49-F238E27FC236}">
                <a16:creationId xmlns:a16="http://schemas.microsoft.com/office/drawing/2014/main" id="{06E266E2-83C7-4D1B-AA54-55F4E9FF036F}"/>
              </a:ext>
            </a:extLst>
          </p:cNvPr>
          <p:cNvSpPr/>
          <p:nvPr/>
        </p:nvSpPr>
        <p:spPr>
          <a:xfrm>
            <a:off x="4070941" y="2680601"/>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a:extLst>
              <a:ext uri="{FF2B5EF4-FFF2-40B4-BE49-F238E27FC236}">
                <a16:creationId xmlns:a16="http://schemas.microsoft.com/office/drawing/2014/main" id="{AA770DF9-D944-4DAA-A7DB-B088D61A5C3B}"/>
              </a:ext>
            </a:extLst>
          </p:cNvPr>
          <p:cNvSpPr txBox="1"/>
          <p:nvPr/>
        </p:nvSpPr>
        <p:spPr>
          <a:xfrm>
            <a:off x="1077432" y="5970601"/>
            <a:ext cx="10427846" cy="769441"/>
          </a:xfrm>
          <a:prstGeom prst="rect">
            <a:avLst/>
          </a:prstGeom>
          <a:solidFill>
            <a:schemeClr val="tx1"/>
          </a:solidFill>
        </p:spPr>
        <p:txBody>
          <a:bodyPr wrap="square">
            <a:spAutoFit/>
          </a:bodyPr>
          <a:lstStyle/>
          <a:p>
            <a:r>
              <a:rPr lang="en-US" sz="1100" dirty="0">
                <a:solidFill>
                  <a:schemeClr val="bg1"/>
                </a:solidFill>
              </a:rPr>
              <a:t>Always consider </a:t>
            </a:r>
            <a:r>
              <a:rPr lang="en-US" sz="1100" dirty="0">
                <a:highlight>
                  <a:srgbClr val="FF00FF"/>
                </a:highlight>
              </a:rPr>
              <a:t>preparing your Social Impact Canvas collaboratively, </a:t>
            </a:r>
            <a:r>
              <a:rPr lang="en-US" sz="1100" dirty="0">
                <a:solidFill>
                  <a:schemeClr val="bg1"/>
                </a:solidFill>
              </a:rPr>
              <a:t>by involving the people you hope will benefit from your work, the team members that will serve them, and the people or groups you are accountable to (such as funders). These different perspectives can help ensure that everyone is clear on what you want to change, how you will bring about change, and Action 1 how you will measure it. </a:t>
            </a:r>
            <a:r>
              <a:rPr lang="th-TH" sz="1100" dirty="0">
                <a:solidFill>
                  <a:schemeClr val="bg1"/>
                </a:solidFill>
              </a:rPr>
              <a:t>พิจารณาเตรียมการสร้าง </a:t>
            </a:r>
            <a:r>
              <a:rPr lang="en-US" sz="1100" dirty="0">
                <a:solidFill>
                  <a:schemeClr val="bg1"/>
                </a:solidFill>
              </a:rPr>
              <a:t>Social Impact Canvas </a:t>
            </a:r>
            <a:r>
              <a:rPr lang="th-TH" sz="1100" dirty="0">
                <a:solidFill>
                  <a:schemeClr val="bg1"/>
                </a:solidFill>
              </a:rPr>
              <a:t>อย่างมีส่วนร่วมจาดกลุ่มที่คาดว่าจะได้รับประโยชน์ สมาชิกทีมที่จะทำงานให้กลุ่มเหล่านั้นรวมทั้งกลุ่มที่จะสามารถพึ่งพาได้ เช่น แหล่งทุน มุมมองที่แตกต่างเหล่านี้จะช่วยส้รางความชัดเจนสำหรับวิธีที่จะสร้างการเปลี่ยนแปลงที่ต้องการ รวมทั้งวิธีการที่จะวัดผล</a:t>
            </a:r>
            <a:endParaRPr lang="nl-NL" sz="1100" dirty="0">
              <a:solidFill>
                <a:schemeClr val="bg1"/>
              </a:solidFill>
            </a:endParaRPr>
          </a:p>
        </p:txBody>
      </p:sp>
    </p:spTree>
    <p:extLst>
      <p:ext uri="{BB962C8B-B14F-4D97-AF65-F5344CB8AC3E}">
        <p14:creationId xmlns:p14="http://schemas.microsoft.com/office/powerpoint/2010/main" val="848992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a:t>
            </a:r>
            <a:br>
              <a:rPr lang="en-US" dirty="0"/>
            </a:br>
            <a:r>
              <a:rPr lang="en-US" sz="4000" dirty="0"/>
              <a:t>describing outcomes  </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the </a:t>
            </a:r>
            <a:r>
              <a:rPr lang="en-US" sz="1400" dirty="0">
                <a:highlight>
                  <a:srgbClr val="00FFFF"/>
                </a:highlight>
              </a:rPr>
              <a:t>OUTCOMES</a:t>
            </a:r>
            <a:r>
              <a:rPr lang="en-US" sz="1400" dirty="0"/>
              <a:t>  </a:t>
            </a:r>
            <a:r>
              <a:rPr lang="th-TH" sz="1400" dirty="0"/>
              <a:t>เติมผลกระทบในข่องที่กำหนด</a:t>
            </a:r>
            <a:endParaRPr lang="en-US" sz="1400" dirty="0"/>
          </a:p>
          <a:p>
            <a:endParaRPr lang="en-US" sz="1400" dirty="0"/>
          </a:p>
          <a:p>
            <a:endParaRPr lang="en-US" sz="1400" dirty="0"/>
          </a:p>
          <a:p>
            <a:r>
              <a:rPr lang="en-US" sz="1050" dirty="0">
                <a:solidFill>
                  <a:schemeClr val="bg1"/>
                </a:solidFill>
                <a:highlight>
                  <a:srgbClr val="000000"/>
                </a:highlight>
              </a:rPr>
              <a:t>Pro TIP: </a:t>
            </a:r>
            <a:r>
              <a:rPr lang="en-US" sz="1050" dirty="0"/>
              <a:t>To identify your outcomes, think about the </a:t>
            </a:r>
            <a:r>
              <a:rPr lang="en-US" sz="1050" dirty="0">
                <a:highlight>
                  <a:srgbClr val="00FFFF"/>
                </a:highlight>
              </a:rPr>
              <a:t>immediate changes </a:t>
            </a:r>
            <a:r>
              <a:rPr lang="en-US" sz="1050" dirty="0"/>
              <a:t>that are necessary if your end goal (impact) is to be realized. Taken together these will define your success.  </a:t>
            </a:r>
            <a:r>
              <a:rPr lang="th-TH" sz="1050" dirty="0"/>
              <a:t>ในการระบุผผลลัพธ์ให้คำนึงการเปลี่ยนแปลง ระยะสั้นที่ต้องการสร้างทันที ที่จำเป็นสำหรับผลลัพธ์สุดท้าย(ผลกระทบ) ที่ต้องการ ความสอดคล้องดังกล่าวจะช่วยให้งานสำเร็จ</a:t>
            </a:r>
            <a:endParaRPr lang="en-US" sz="1400" dirty="0"/>
          </a:p>
          <a:p>
            <a:endParaRPr lang="en-US" sz="1400" dirty="0"/>
          </a:p>
          <a:p>
            <a:endParaRPr lang="en-US" sz="1400" dirty="0"/>
          </a:p>
        </p:txBody>
      </p:sp>
      <p:pic>
        <p:nvPicPr>
          <p:cNvPr id="4" name="Picture 3">
            <a:extLst>
              <a:ext uri="{FF2B5EF4-FFF2-40B4-BE49-F238E27FC236}">
                <a16:creationId xmlns:a16="http://schemas.microsoft.com/office/drawing/2014/main" id="{1C17DC81-C1BD-4D11-83D6-7F4A53EEB24B}"/>
              </a:ext>
            </a:extLst>
          </p:cNvPr>
          <p:cNvPicPr>
            <a:picLocks noChangeAspect="1"/>
          </p:cNvPicPr>
          <p:nvPr/>
        </p:nvPicPr>
        <p:blipFill>
          <a:blip r:embed="rId2"/>
          <a:stretch>
            <a:fillRect/>
          </a:stretch>
        </p:blipFill>
        <p:spPr>
          <a:xfrm>
            <a:off x="5170499" y="2445784"/>
            <a:ext cx="6780904" cy="4094402"/>
          </a:xfrm>
          <a:prstGeom prst="rect">
            <a:avLst/>
          </a:prstGeom>
        </p:spPr>
      </p:pic>
      <p:sp>
        <p:nvSpPr>
          <p:cNvPr id="5" name="Arrow: Right 4">
            <a:extLst>
              <a:ext uri="{FF2B5EF4-FFF2-40B4-BE49-F238E27FC236}">
                <a16:creationId xmlns:a16="http://schemas.microsoft.com/office/drawing/2014/main" id="{06E266E2-83C7-4D1B-AA54-55F4E9FF036F}"/>
              </a:ext>
            </a:extLst>
          </p:cNvPr>
          <p:cNvSpPr/>
          <p:nvPr/>
        </p:nvSpPr>
        <p:spPr>
          <a:xfrm>
            <a:off x="3938533" y="3721617"/>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3121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3D86B-EC7D-45F9-BC41-CC36D39B0964}"/>
              </a:ext>
            </a:extLst>
          </p:cNvPr>
          <p:cNvSpPr>
            <a:spLocks noGrp="1"/>
          </p:cNvSpPr>
          <p:nvPr>
            <p:ph type="title"/>
          </p:nvPr>
        </p:nvSpPr>
        <p:spPr>
          <a:xfrm>
            <a:off x="960120" y="317814"/>
            <a:ext cx="10268712" cy="1700784"/>
          </a:xfrm>
        </p:spPr>
        <p:txBody>
          <a:bodyPr>
            <a:normAutofit/>
          </a:bodyPr>
          <a:lstStyle/>
          <a:p>
            <a:r>
              <a:rPr lang="en-US" dirty="0"/>
              <a:t>15 min </a:t>
            </a:r>
            <a:endParaRPr lang="nl-NL" dirty="0"/>
          </a:p>
        </p:txBody>
      </p:sp>
      <p:sp>
        <p:nvSpPr>
          <p:cNvPr id="73" name="Rectangle 72">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How to promote a collaborative work environment | Link Success">
            <a:extLst>
              <a:ext uri="{FF2B5EF4-FFF2-40B4-BE49-F238E27FC236}">
                <a16:creationId xmlns:a16="http://schemas.microsoft.com/office/drawing/2014/main" id="{889C2B04-F197-46D8-BF16-338921442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41" r="34364" b="2"/>
          <a:stretch/>
        </p:blipFill>
        <p:spPr bwMode="auto">
          <a:xfrm>
            <a:off x="-3048" y="2264988"/>
            <a:ext cx="4370832" cy="39521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807C913-6864-4667-8C4A-58C9E373AB73}"/>
              </a:ext>
            </a:extLst>
          </p:cNvPr>
          <p:cNvSpPr>
            <a:spLocks noGrp="1"/>
          </p:cNvSpPr>
          <p:nvPr>
            <p:ph idx="1"/>
          </p:nvPr>
        </p:nvSpPr>
        <p:spPr>
          <a:xfrm>
            <a:off x="5004426" y="2587625"/>
            <a:ext cx="6223961" cy="3317875"/>
          </a:xfrm>
        </p:spPr>
        <p:txBody>
          <a:bodyPr anchor="ctr">
            <a:normAutofit/>
          </a:bodyPr>
          <a:lstStyle/>
          <a:p>
            <a:r>
              <a:rPr lang="en-US" dirty="0"/>
              <a:t>to work on step 1 and 2 on Mural</a:t>
            </a:r>
          </a:p>
          <a:p>
            <a:endParaRPr lang="en-US" dirty="0"/>
          </a:p>
          <a:p>
            <a:r>
              <a:rPr lang="en-US" dirty="0"/>
              <a:t>Q&amp;A</a:t>
            </a:r>
            <a:endParaRPr lang="nl-NL" dirty="0"/>
          </a:p>
        </p:txBody>
      </p:sp>
    </p:spTree>
    <p:extLst>
      <p:ext uri="{BB962C8B-B14F-4D97-AF65-F5344CB8AC3E}">
        <p14:creationId xmlns:p14="http://schemas.microsoft.com/office/powerpoint/2010/main" val="22384810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27CBDD7-6A01-4B3F-B16A-F50305427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0822 h 6858000"/>
              <a:gd name="connsiteX1" fmla="*/ 643467 w 12192000"/>
              <a:gd name="connsiteY1" fmla="*/ 6217178 h 6858000"/>
              <a:gd name="connsiteX2" fmla="*/ 11548533 w 12192000"/>
              <a:gd name="connsiteY2" fmla="*/ 6217178 h 6858000"/>
              <a:gd name="connsiteX3" fmla="*/ 11548533 w 12192000"/>
              <a:gd name="connsiteY3" fmla="*/ 64082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0822"/>
                </a:moveTo>
                <a:lnTo>
                  <a:pt x="643467" y="6217178"/>
                </a:lnTo>
                <a:lnTo>
                  <a:pt x="11548533" y="6217178"/>
                </a:lnTo>
                <a:lnTo>
                  <a:pt x="11548533" y="640822"/>
                </a:lnTo>
                <a:close/>
                <a:moveTo>
                  <a:pt x="0" y="0"/>
                </a:moveTo>
                <a:lnTo>
                  <a:pt x="12192000" y="0"/>
                </a:lnTo>
                <a:lnTo>
                  <a:pt x="12192000"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C5BFA36D-ABC8-4163-976A-9ADD7A95F181}"/>
              </a:ext>
            </a:extLst>
          </p:cNvPr>
          <p:cNvPicPr>
            <a:picLocks noChangeAspect="1"/>
          </p:cNvPicPr>
          <p:nvPr/>
        </p:nvPicPr>
        <p:blipFill>
          <a:blip r:embed="rId2"/>
          <a:stretch>
            <a:fillRect/>
          </a:stretch>
        </p:blipFill>
        <p:spPr>
          <a:xfrm>
            <a:off x="1212350" y="681591"/>
            <a:ext cx="9618279" cy="5410984"/>
          </a:xfrm>
          <a:prstGeom prst="rect">
            <a:avLst/>
          </a:prstGeom>
        </p:spPr>
      </p:pic>
    </p:spTree>
    <p:extLst>
      <p:ext uri="{BB962C8B-B14F-4D97-AF65-F5344CB8AC3E}">
        <p14:creationId xmlns:p14="http://schemas.microsoft.com/office/powerpoint/2010/main" val="168520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 </a:t>
            </a:r>
            <a:br>
              <a:rPr lang="en-US" dirty="0"/>
            </a:br>
            <a:r>
              <a:rPr lang="en-US" sz="2800" dirty="0"/>
              <a:t>Setting performance measures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lnSpcReduction="10000"/>
          </a:bodyPr>
          <a:lstStyle/>
          <a:p>
            <a:r>
              <a:rPr lang="en-US" sz="1400" dirty="0"/>
              <a:t>First fill in the </a:t>
            </a:r>
            <a:r>
              <a:rPr lang="en-US" sz="1400" dirty="0">
                <a:highlight>
                  <a:srgbClr val="00FF00"/>
                </a:highlight>
              </a:rPr>
              <a:t>PERFORMANCE MEASURES</a:t>
            </a:r>
            <a:r>
              <a:rPr lang="en-US" sz="1400" dirty="0"/>
              <a:t> </a:t>
            </a:r>
          </a:p>
          <a:p>
            <a:r>
              <a:rPr lang="en-US" sz="1200" dirty="0">
                <a:solidFill>
                  <a:schemeClr val="bg1"/>
                </a:solidFill>
                <a:highlight>
                  <a:srgbClr val="000000"/>
                </a:highlight>
              </a:rPr>
              <a:t>Pro TIP: </a:t>
            </a:r>
            <a:r>
              <a:rPr lang="en-US" sz="1200" dirty="0"/>
              <a:t>Performance measures provide </a:t>
            </a:r>
            <a:r>
              <a:rPr lang="en-US" sz="1200" dirty="0">
                <a:highlight>
                  <a:srgbClr val="00FF00"/>
                </a:highlight>
              </a:rPr>
              <a:t>tangible signs (indicators</a:t>
            </a:r>
            <a:r>
              <a:rPr lang="en-US" sz="1200" dirty="0"/>
              <a:t>) that you are making progress towards your intended outcomes.</a:t>
            </a:r>
            <a:r>
              <a:rPr lang="th-TH" sz="1200" dirty="0"/>
              <a:t> เคล็ดลับสำหรับมืออาชีพ การวัดผลการดำเนินงานเป็นตัวชี้วัด ที่จับต้องได้ว่าคุณกำลังดำเนินไปสู่ผลลัพธ์ที่ตั้งใจไว้</a:t>
            </a:r>
            <a:endParaRPr lang="en-US" sz="1200" dirty="0"/>
          </a:p>
          <a:p>
            <a:r>
              <a:rPr lang="en-US" sz="1200" dirty="0"/>
              <a:t>Your measures should be countable, answering questions about the quantity of outcome achieved, such as </a:t>
            </a:r>
            <a:r>
              <a:rPr lang="en-US" sz="1200" b="1" dirty="0"/>
              <a:t>how many?, how much? or how often?</a:t>
            </a:r>
            <a:r>
              <a:rPr lang="en-US" sz="1200" dirty="0"/>
              <a:t> The measures may be an absolute level of change, a percentage, an average, a ratio, or a monetary value. </a:t>
            </a:r>
            <a:r>
              <a:rPr lang="th-TH" sz="1200" dirty="0"/>
              <a:t>การวัดผลของคุณควรจะนับได้เกี่ยวกับปริมาณของผลลัพธ์ที่ได้เช่น เท่าไหร่ หรือบ่อยแค่ไหน การวัดผลอาจเป็นการเปลี่ยนแปลงระดับสัมบูรณ์ร้อยละค่าเฉลี่ยอัตราส่วนหรือมูลค่าเป็นตัวเงิน</a:t>
            </a:r>
            <a:endParaRPr lang="en-US" sz="1200" dirty="0"/>
          </a:p>
          <a:p>
            <a:endParaRPr lang="en-US" sz="1400" dirty="0"/>
          </a:p>
        </p:txBody>
      </p:sp>
      <p:sp>
        <p:nvSpPr>
          <p:cNvPr id="5" name="Arrow: Right 4">
            <a:extLst>
              <a:ext uri="{FF2B5EF4-FFF2-40B4-BE49-F238E27FC236}">
                <a16:creationId xmlns:a16="http://schemas.microsoft.com/office/drawing/2014/main" id="{06E266E2-83C7-4D1B-AA54-55F4E9FF036F}"/>
              </a:ext>
            </a:extLst>
          </p:cNvPr>
          <p:cNvSpPr/>
          <p:nvPr/>
        </p:nvSpPr>
        <p:spPr>
          <a:xfrm>
            <a:off x="3938533" y="4745000"/>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BA7FEC48-B210-4F69-B38C-815D99783314}"/>
              </a:ext>
            </a:extLst>
          </p:cNvPr>
          <p:cNvPicPr>
            <a:picLocks noChangeAspect="1"/>
          </p:cNvPicPr>
          <p:nvPr/>
        </p:nvPicPr>
        <p:blipFill>
          <a:blip r:embed="rId2"/>
          <a:stretch>
            <a:fillRect/>
          </a:stretch>
        </p:blipFill>
        <p:spPr>
          <a:xfrm>
            <a:off x="5170499" y="2445784"/>
            <a:ext cx="6780904" cy="4094402"/>
          </a:xfrm>
          <a:prstGeom prst="rect">
            <a:avLst/>
          </a:prstGeom>
        </p:spPr>
      </p:pic>
    </p:spTree>
    <p:extLst>
      <p:ext uri="{BB962C8B-B14F-4D97-AF65-F5344CB8AC3E}">
        <p14:creationId xmlns:p14="http://schemas.microsoft.com/office/powerpoint/2010/main" val="929585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676F-B208-4C57-A1CF-D2A3C730EFC9}"/>
              </a:ext>
            </a:extLst>
          </p:cNvPr>
          <p:cNvSpPr>
            <a:spLocks noGrp="1"/>
          </p:cNvSpPr>
          <p:nvPr>
            <p:ph type="title"/>
          </p:nvPr>
        </p:nvSpPr>
        <p:spPr/>
        <p:txBody>
          <a:bodyPr>
            <a:normAutofit/>
          </a:bodyPr>
          <a:lstStyle/>
          <a:p>
            <a:r>
              <a:rPr lang="en-US" dirty="0"/>
              <a:t>Let’s practice </a:t>
            </a:r>
            <a:br>
              <a:rPr lang="en-US" dirty="0"/>
            </a:br>
            <a:r>
              <a:rPr lang="en-US" sz="4000" dirty="0"/>
              <a:t>selecting strategies</a:t>
            </a:r>
            <a:endParaRPr lang="nl-NL" dirty="0"/>
          </a:p>
        </p:txBody>
      </p:sp>
      <p:sp>
        <p:nvSpPr>
          <p:cNvPr id="3" name="Content Placeholder 2">
            <a:extLst>
              <a:ext uri="{FF2B5EF4-FFF2-40B4-BE49-F238E27FC236}">
                <a16:creationId xmlns:a16="http://schemas.microsoft.com/office/drawing/2014/main" id="{D64500D0-1C72-4EEF-B857-AEEAF4D5D14E}"/>
              </a:ext>
            </a:extLst>
          </p:cNvPr>
          <p:cNvSpPr>
            <a:spLocks noGrp="1"/>
          </p:cNvSpPr>
          <p:nvPr>
            <p:ph idx="1"/>
          </p:nvPr>
        </p:nvSpPr>
        <p:spPr>
          <a:xfrm>
            <a:off x="960121" y="2587752"/>
            <a:ext cx="2853424" cy="3952434"/>
          </a:xfrm>
        </p:spPr>
        <p:txBody>
          <a:bodyPr>
            <a:normAutofit/>
          </a:bodyPr>
          <a:lstStyle/>
          <a:p>
            <a:r>
              <a:rPr lang="en-US" sz="1400" dirty="0"/>
              <a:t>First fill in </a:t>
            </a:r>
            <a:r>
              <a:rPr lang="en-US" sz="1400" b="1" dirty="0">
                <a:highlight>
                  <a:srgbClr val="FFFF00"/>
                </a:highlight>
              </a:rPr>
              <a:t>STRATEGIES</a:t>
            </a:r>
            <a:r>
              <a:rPr lang="en-US" sz="1400" dirty="0"/>
              <a:t>  </a:t>
            </a:r>
            <a:r>
              <a:rPr lang="th-TH" sz="1400" dirty="0"/>
              <a:t>เติมกลยุทธ์ในช่องที่กำหนดก่อน</a:t>
            </a:r>
            <a:endParaRPr lang="en-US" sz="1400" dirty="0"/>
          </a:p>
          <a:p>
            <a:endParaRPr lang="en-US" sz="1400" dirty="0"/>
          </a:p>
          <a:p>
            <a:endParaRPr lang="en-US" sz="1400" dirty="0"/>
          </a:p>
          <a:p>
            <a:r>
              <a:rPr lang="en-US" sz="1050" dirty="0">
                <a:solidFill>
                  <a:schemeClr val="bg1"/>
                </a:solidFill>
                <a:highlight>
                  <a:srgbClr val="000000"/>
                </a:highlight>
              </a:rPr>
              <a:t>Pro TIP: </a:t>
            </a:r>
            <a:r>
              <a:rPr lang="en-US" sz="1200" dirty="0"/>
              <a:t>When attempting to come up with strategies, think about the two or three actions that would really move the dial. Ask yourself: </a:t>
            </a:r>
            <a:r>
              <a:rPr lang="en-US" sz="1200" b="1" dirty="0">
                <a:highlight>
                  <a:srgbClr val="FFFF00"/>
                </a:highlight>
              </a:rPr>
              <a:t>what would it take to succeed?</a:t>
            </a:r>
            <a:r>
              <a:rPr lang="th-TH" sz="1200" b="1" dirty="0">
                <a:highlight>
                  <a:srgbClr val="FFFF00"/>
                </a:highlight>
              </a:rPr>
              <a:t> เมื่อพยายามคิดกลยุทธ์ให้นึกถึงการกระทำสองหรือสามอย่างที่จะทำให้สามารถเดินหน้าได้ อะไรจะมีส่วนประสบความสำเร็จ</a:t>
            </a:r>
            <a:endParaRPr lang="en-US" sz="1400" b="1" dirty="0">
              <a:highlight>
                <a:srgbClr val="FFFF00"/>
              </a:highlight>
            </a:endParaRPr>
          </a:p>
        </p:txBody>
      </p:sp>
      <p:sp>
        <p:nvSpPr>
          <p:cNvPr id="5" name="Arrow: Right 4">
            <a:extLst>
              <a:ext uri="{FF2B5EF4-FFF2-40B4-BE49-F238E27FC236}">
                <a16:creationId xmlns:a16="http://schemas.microsoft.com/office/drawing/2014/main" id="{06E266E2-83C7-4D1B-AA54-55F4E9FF036F}"/>
              </a:ext>
            </a:extLst>
          </p:cNvPr>
          <p:cNvSpPr/>
          <p:nvPr/>
        </p:nvSpPr>
        <p:spPr>
          <a:xfrm>
            <a:off x="3938533" y="5785906"/>
            <a:ext cx="1106978" cy="568842"/>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32B00632-3D2F-4879-BB77-BEDD0642BEEA}"/>
              </a:ext>
            </a:extLst>
          </p:cNvPr>
          <p:cNvPicPr>
            <a:picLocks noChangeAspect="1"/>
          </p:cNvPicPr>
          <p:nvPr/>
        </p:nvPicPr>
        <p:blipFill>
          <a:blip r:embed="rId2"/>
          <a:stretch>
            <a:fillRect/>
          </a:stretch>
        </p:blipFill>
        <p:spPr>
          <a:xfrm>
            <a:off x="5170499" y="2445784"/>
            <a:ext cx="6780904" cy="4094402"/>
          </a:xfrm>
          <a:prstGeom prst="rect">
            <a:avLst/>
          </a:prstGeom>
        </p:spPr>
      </p:pic>
    </p:spTree>
    <p:extLst>
      <p:ext uri="{BB962C8B-B14F-4D97-AF65-F5344CB8AC3E}">
        <p14:creationId xmlns:p14="http://schemas.microsoft.com/office/powerpoint/2010/main" val="156904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3D86B-EC7D-45F9-BC41-CC36D39B0964}"/>
              </a:ext>
            </a:extLst>
          </p:cNvPr>
          <p:cNvSpPr>
            <a:spLocks noGrp="1"/>
          </p:cNvSpPr>
          <p:nvPr>
            <p:ph type="title"/>
          </p:nvPr>
        </p:nvSpPr>
        <p:spPr>
          <a:xfrm>
            <a:off x="960120" y="317814"/>
            <a:ext cx="10268712" cy="1700784"/>
          </a:xfrm>
        </p:spPr>
        <p:txBody>
          <a:bodyPr>
            <a:normAutofit fontScale="90000"/>
          </a:bodyPr>
          <a:lstStyle/>
          <a:p>
            <a:pPr algn="ctr"/>
            <a:r>
              <a:rPr lang="en-US" dirty="0"/>
              <a:t>15 min to work on steps 3 and 4 on mural </a:t>
            </a:r>
            <a:endParaRPr lang="nl-NL" dirty="0"/>
          </a:p>
        </p:txBody>
      </p:sp>
      <p:sp>
        <p:nvSpPr>
          <p:cNvPr id="3" name="Content Placeholder 2">
            <a:extLst>
              <a:ext uri="{FF2B5EF4-FFF2-40B4-BE49-F238E27FC236}">
                <a16:creationId xmlns:a16="http://schemas.microsoft.com/office/drawing/2014/main" id="{8807C913-6864-4667-8C4A-58C9E373AB73}"/>
              </a:ext>
            </a:extLst>
          </p:cNvPr>
          <p:cNvSpPr>
            <a:spLocks noGrp="1"/>
          </p:cNvSpPr>
          <p:nvPr>
            <p:ph idx="1"/>
          </p:nvPr>
        </p:nvSpPr>
        <p:spPr>
          <a:xfrm>
            <a:off x="960120" y="2587752"/>
            <a:ext cx="5869303" cy="3593592"/>
          </a:xfrm>
        </p:spPr>
        <p:txBody>
          <a:bodyPr>
            <a:normAutofit/>
          </a:bodyPr>
          <a:lstStyle/>
          <a:p>
            <a:endParaRPr lang="en-US" dirty="0"/>
          </a:p>
          <a:p>
            <a:r>
              <a:rPr lang="en-US" dirty="0"/>
              <a:t>Afterwards, we shall invite a couple of groups to present </a:t>
            </a:r>
            <a:r>
              <a:rPr lang="th-TH" dirty="0"/>
              <a:t>การนำเสนองานกลุ่ม</a:t>
            </a:r>
            <a:endParaRPr lang="nl-NL" dirty="0"/>
          </a:p>
        </p:txBody>
      </p:sp>
      <p:pic>
        <p:nvPicPr>
          <p:cNvPr id="5" name="Picture 4" descr="A group of people shaking hands&#10;&#10;Description automatically generated with low confidence">
            <a:extLst>
              <a:ext uri="{FF2B5EF4-FFF2-40B4-BE49-F238E27FC236}">
                <a16:creationId xmlns:a16="http://schemas.microsoft.com/office/drawing/2014/main" id="{58808801-EBC4-4281-A40D-B467E102DE69}"/>
              </a:ext>
            </a:extLst>
          </p:cNvPr>
          <p:cNvPicPr>
            <a:picLocks noChangeAspect="1"/>
          </p:cNvPicPr>
          <p:nvPr/>
        </p:nvPicPr>
        <p:blipFill rotWithShape="1">
          <a:blip r:embed="rId2">
            <a:extLst>
              <a:ext uri="{28A0092B-C50C-407E-A947-70E740481C1C}">
                <a14:useLocalDpi xmlns:a14="http://schemas.microsoft.com/office/drawing/2010/main" val="0"/>
              </a:ext>
            </a:extLst>
          </a:blip>
          <a:srcRect l="27000" r="26465" b="-1"/>
          <a:stretch/>
        </p:blipFill>
        <p:spPr>
          <a:xfrm>
            <a:off x="7537704" y="2264989"/>
            <a:ext cx="4654296" cy="4593011"/>
          </a:xfrm>
          <a:prstGeom prst="rect">
            <a:avLst/>
          </a:prstGeom>
        </p:spPr>
      </p:pic>
    </p:spTree>
    <p:extLst>
      <p:ext uri="{BB962C8B-B14F-4D97-AF65-F5344CB8AC3E}">
        <p14:creationId xmlns:p14="http://schemas.microsoft.com/office/powerpoint/2010/main" val="3345056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 up of a logo&#10;&#10;Description automatically generated with low confidence">
            <a:extLst>
              <a:ext uri="{FF2B5EF4-FFF2-40B4-BE49-F238E27FC236}">
                <a16:creationId xmlns:a16="http://schemas.microsoft.com/office/drawing/2014/main" id="{31167100-49FE-4858-9EF6-6D13BB9669C8}"/>
              </a:ext>
            </a:extLst>
          </p:cNvPr>
          <p:cNvPicPr>
            <a:picLocks noChangeAspect="1"/>
          </p:cNvPicPr>
          <p:nvPr/>
        </p:nvPicPr>
        <p:blipFill rotWithShape="1">
          <a:blip r:embed="rId2">
            <a:extLst>
              <a:ext uri="{28A0092B-C50C-407E-A947-70E740481C1C}">
                <a14:useLocalDpi xmlns:a14="http://schemas.microsoft.com/office/drawing/2010/main" val="0"/>
              </a:ext>
            </a:extLst>
          </a:blip>
          <a:srcRect t="10670" b="5060"/>
          <a:stretch/>
        </p:blipFill>
        <p:spPr>
          <a:xfrm>
            <a:off x="20" y="10"/>
            <a:ext cx="12191980" cy="6857990"/>
          </a:xfrm>
          <a:prstGeom prst="rect">
            <a:avLst/>
          </a:prstGeom>
        </p:spPr>
      </p:pic>
    </p:spTree>
    <p:extLst>
      <p:ext uri="{BB962C8B-B14F-4D97-AF65-F5344CB8AC3E}">
        <p14:creationId xmlns:p14="http://schemas.microsoft.com/office/powerpoint/2010/main" val="20621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6096000" cy="6899854"/>
          </a:xfrm>
          <a:prstGeom prst="rect">
            <a:avLst/>
          </a:prstGeom>
          <a:solidFill>
            <a:srgbClr val="0D8EA2"/>
          </a:solidFill>
        </p:spPr>
      </p:sp>
      <p:sp>
        <p:nvSpPr>
          <p:cNvPr id="3" name="AutoShape 3"/>
          <p:cNvSpPr/>
          <p:nvPr/>
        </p:nvSpPr>
        <p:spPr>
          <a:xfrm>
            <a:off x="4622800" y="6153150"/>
            <a:ext cx="6121400" cy="19050"/>
          </a:xfrm>
          <a:prstGeom prst="rect">
            <a:avLst/>
          </a:prstGeom>
          <a:solidFill>
            <a:srgbClr val="D4C0AB"/>
          </a:solidFill>
        </p:spPr>
      </p:sp>
      <p:sp>
        <p:nvSpPr>
          <p:cNvPr id="4" name="AutoShape 4"/>
          <p:cNvSpPr/>
          <p:nvPr/>
        </p:nvSpPr>
        <p:spPr>
          <a:xfrm>
            <a:off x="740630" y="3767662"/>
            <a:ext cx="131641" cy="1270000"/>
          </a:xfrm>
          <a:prstGeom prst="rect">
            <a:avLst/>
          </a:prstGeom>
          <a:solidFill>
            <a:srgbClr val="FFFFFF"/>
          </a:solidFill>
        </p:spPr>
      </p:sp>
      <p:pic>
        <p:nvPicPr>
          <p:cNvPr id="5" name="Picture 5"/>
          <p:cNvPicPr>
            <a:picLocks noChangeAspect="1"/>
          </p:cNvPicPr>
          <p:nvPr/>
        </p:nvPicPr>
        <p:blipFill>
          <a:blip r:embed="rId3"/>
          <a:srcRect/>
          <a:stretch>
            <a:fillRect/>
          </a:stretch>
        </p:blipFill>
        <p:spPr>
          <a:xfrm>
            <a:off x="8136575" y="794452"/>
            <a:ext cx="2657008" cy="1298538"/>
          </a:xfrm>
          <a:prstGeom prst="rect">
            <a:avLst/>
          </a:prstGeom>
        </p:spPr>
      </p:pic>
      <p:pic>
        <p:nvPicPr>
          <p:cNvPr id="6" name="Picture 6"/>
          <p:cNvPicPr>
            <a:picLocks noChangeAspect="1"/>
          </p:cNvPicPr>
          <p:nvPr/>
        </p:nvPicPr>
        <p:blipFill>
          <a:blip r:embed="rId4"/>
          <a:srcRect l="1592" r="26829"/>
          <a:stretch>
            <a:fillRect/>
          </a:stretch>
        </p:blipFill>
        <p:spPr>
          <a:xfrm>
            <a:off x="9797622" y="6200772"/>
            <a:ext cx="2290141" cy="657229"/>
          </a:xfrm>
          <a:prstGeom prst="rect">
            <a:avLst/>
          </a:prstGeom>
        </p:spPr>
      </p:pic>
      <p:sp>
        <p:nvSpPr>
          <p:cNvPr id="7" name="TextBox 7"/>
          <p:cNvSpPr txBox="1"/>
          <p:nvPr/>
        </p:nvSpPr>
        <p:spPr>
          <a:xfrm>
            <a:off x="334397" y="1962686"/>
            <a:ext cx="5427206" cy="645754"/>
          </a:xfrm>
          <a:prstGeom prst="rect">
            <a:avLst/>
          </a:prstGeom>
        </p:spPr>
        <p:txBody>
          <a:bodyPr lIns="0" tIns="0" rIns="0" bIns="0" rtlCol="0" anchor="t">
            <a:spAutoFit/>
          </a:bodyPr>
          <a:lstStyle/>
          <a:p>
            <a:pPr algn="ctr">
              <a:lnSpc>
                <a:spcPts val="2560"/>
              </a:lnSpc>
            </a:pPr>
            <a:r>
              <a:rPr lang="en-US" sz="2133">
                <a:solidFill>
                  <a:srgbClr val="FFFFFF"/>
                </a:solidFill>
                <a:latin typeface="Cormorant Garamond Bold Bold"/>
              </a:rPr>
              <a:t>Erasmus+ Capacity Building in Higher Education</a:t>
            </a:r>
          </a:p>
        </p:txBody>
      </p:sp>
      <p:sp>
        <p:nvSpPr>
          <p:cNvPr id="8" name="TextBox 8"/>
          <p:cNvSpPr txBox="1"/>
          <p:nvPr/>
        </p:nvSpPr>
        <p:spPr>
          <a:xfrm>
            <a:off x="6842396" y="2319556"/>
            <a:ext cx="5245367" cy="1165704"/>
          </a:xfrm>
          <a:prstGeom prst="rect">
            <a:avLst/>
          </a:prstGeom>
        </p:spPr>
        <p:txBody>
          <a:bodyPr lIns="0" tIns="0" rIns="0" bIns="0" rtlCol="0" anchor="t">
            <a:spAutoFit/>
          </a:bodyPr>
          <a:lstStyle/>
          <a:p>
            <a:pPr algn="ctr">
              <a:lnSpc>
                <a:spcPts val="3024"/>
              </a:lnSpc>
            </a:pPr>
            <a:r>
              <a:rPr lang="th-TH" sz="2800" spc="-70" dirty="0">
                <a:solidFill>
                  <a:srgbClr val="342D29"/>
                </a:solidFill>
                <a:latin typeface="Cormorant Garamond Bold Bold"/>
              </a:rPr>
              <a:t>เสริมสร้างศักยภาพเพื่อการพัฒนานวัตกรรมการประกอบการทางสังคม ท่ามกลางการเปลี่ยนแปลงการประกอบธุรกิจในประเทศไทยและเมียนมาร์</a:t>
            </a:r>
            <a:endParaRPr lang="en-US" sz="2800" spc="-70" dirty="0">
              <a:solidFill>
                <a:srgbClr val="342D29"/>
              </a:solidFill>
              <a:latin typeface="Cormorant Garamond Bold Bold"/>
            </a:endParaRPr>
          </a:p>
        </p:txBody>
      </p:sp>
      <p:sp>
        <p:nvSpPr>
          <p:cNvPr id="9" name="TextBox 9"/>
          <p:cNvSpPr txBox="1"/>
          <p:nvPr/>
        </p:nvSpPr>
        <p:spPr>
          <a:xfrm>
            <a:off x="931476" y="4146053"/>
            <a:ext cx="5245367" cy="489749"/>
          </a:xfrm>
          <a:prstGeom prst="rect">
            <a:avLst/>
          </a:prstGeom>
        </p:spPr>
        <p:txBody>
          <a:bodyPr lIns="0" tIns="0" rIns="0" bIns="0" rtlCol="0" anchor="t">
            <a:spAutoFit/>
          </a:bodyPr>
          <a:lstStyle/>
          <a:p>
            <a:pPr>
              <a:lnSpc>
                <a:spcPts val="1960"/>
              </a:lnSpc>
            </a:pPr>
            <a:r>
              <a:rPr lang="en-US" sz="1400" spc="23" dirty="0" err="1">
                <a:solidFill>
                  <a:srgbClr val="FFFFFF"/>
                </a:solidFill>
                <a:latin typeface="Assistant Bold" panose="020B0604020202020204" charset="-79"/>
                <a:cs typeface="Assistant Bold" panose="020B0604020202020204" charset="-79"/>
              </a:rPr>
              <a:t>Projectref</a:t>
            </a:r>
            <a:r>
              <a:rPr lang="en-US" sz="1400" spc="23" dirty="0">
                <a:solidFill>
                  <a:srgbClr val="FFFFFF"/>
                </a:solidFill>
                <a:latin typeface="Assistant Bold" panose="020B0604020202020204" charset="-79"/>
                <a:cs typeface="Assistant Bold" panose="020B0604020202020204" charset="-79"/>
              </a:rPr>
              <a:t>.: 609711-EPP-1-2019-1-AT-EPPKA2-CBHE-JP </a:t>
            </a:r>
          </a:p>
          <a:p>
            <a:pPr>
              <a:lnSpc>
                <a:spcPts val="1960"/>
              </a:lnSpc>
            </a:pPr>
            <a:r>
              <a:rPr lang="en-US" sz="1400" spc="23" dirty="0">
                <a:solidFill>
                  <a:srgbClr val="FFFFFF"/>
                </a:solidFill>
                <a:latin typeface="Assistant Bold" panose="020B0604020202020204" charset="-79"/>
                <a:cs typeface="Assistant Bold" panose="020B0604020202020204" charset="-79"/>
              </a:rPr>
              <a:t>Duration: 36 Months (15/01/2020-14/01/2023)</a:t>
            </a:r>
          </a:p>
        </p:txBody>
      </p:sp>
      <p:sp>
        <p:nvSpPr>
          <p:cNvPr id="10" name="Foliennummernplatzhalter 9"/>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701549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4C9C2-87E1-4C42-A524-E962246EC08D}"/>
              </a:ext>
            </a:extLst>
          </p:cNvPr>
          <p:cNvSpPr>
            <a:spLocks noGrp="1"/>
          </p:cNvSpPr>
          <p:nvPr>
            <p:ph type="title"/>
          </p:nvPr>
        </p:nvSpPr>
        <p:spPr>
          <a:xfrm>
            <a:off x="960120" y="643467"/>
            <a:ext cx="3212593" cy="5571066"/>
          </a:xfrm>
        </p:spPr>
        <p:txBody>
          <a:bodyPr>
            <a:normAutofit fontScale="90000"/>
          </a:bodyPr>
          <a:lstStyle/>
          <a:p>
            <a:r>
              <a:rPr lang="en-US" dirty="0"/>
              <a:t>What shall we focus on </a:t>
            </a:r>
            <a:r>
              <a:rPr lang="th-TH" dirty="0"/>
              <a:t>เราจะ</a:t>
            </a:r>
            <a:br>
              <a:rPr lang="th-TH" dirty="0"/>
            </a:br>
            <a:r>
              <a:rPr lang="th-TH" dirty="0"/>
              <a:t>มุ่งเน้นในด้านใด </a:t>
            </a:r>
            <a:endParaRPr lang="en-GB" dirty="0"/>
          </a:p>
        </p:txBody>
      </p:sp>
      <p:graphicFrame>
        <p:nvGraphicFramePr>
          <p:cNvPr id="5" name="Content Placeholder 2">
            <a:extLst>
              <a:ext uri="{FF2B5EF4-FFF2-40B4-BE49-F238E27FC236}">
                <a16:creationId xmlns:a16="http://schemas.microsoft.com/office/drawing/2014/main" id="{CEB682C8-EFC2-4F71-AD7D-0C3EE68A742F}"/>
              </a:ext>
            </a:extLst>
          </p:cNvPr>
          <p:cNvGraphicFramePr>
            <a:graphicFrameLocks noGrp="1"/>
          </p:cNvGraphicFramePr>
          <p:nvPr>
            <p:ph idx="1"/>
            <p:extLst>
              <p:ext uri="{D42A27DB-BD31-4B8C-83A1-F6EECF244321}">
                <p14:modId xmlns:p14="http://schemas.microsoft.com/office/powerpoint/2010/main" val="1068950596"/>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78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631456" y="-361765"/>
            <a:ext cx="2946400" cy="7645400"/>
          </a:xfrm>
          <a:prstGeom prst="rect">
            <a:avLst/>
          </a:prstGeom>
          <a:solidFill>
            <a:srgbClr val="0D8EA2"/>
          </a:solidFill>
        </p:spPr>
      </p:sp>
      <p:sp>
        <p:nvSpPr>
          <p:cNvPr id="4" name="AutoShape 4"/>
          <p:cNvSpPr/>
          <p:nvPr/>
        </p:nvSpPr>
        <p:spPr>
          <a:xfrm>
            <a:off x="5456599" y="6153150"/>
            <a:ext cx="6121400" cy="19050"/>
          </a:xfrm>
          <a:prstGeom prst="rect">
            <a:avLst/>
          </a:prstGeom>
          <a:solidFill>
            <a:srgbClr val="B2ACA7"/>
          </a:solidFill>
        </p:spPr>
      </p:sp>
      <p:pic>
        <p:nvPicPr>
          <p:cNvPr id="7" name="Picture 7"/>
          <p:cNvPicPr>
            <a:picLocks noChangeAspect="1"/>
          </p:cNvPicPr>
          <p:nvPr/>
        </p:nvPicPr>
        <p:blipFill>
          <a:blip r:embed="rId3"/>
          <a:srcRect/>
          <a:stretch>
            <a:fillRect/>
          </a:stretch>
        </p:blipFill>
        <p:spPr>
          <a:xfrm>
            <a:off x="186249" y="5772844"/>
            <a:ext cx="1705317" cy="833426"/>
          </a:xfrm>
          <a:prstGeom prst="rect">
            <a:avLst/>
          </a:prstGeom>
        </p:spPr>
      </p:pic>
      <p:sp>
        <p:nvSpPr>
          <p:cNvPr id="12" name="TextBox 5"/>
          <p:cNvSpPr txBox="1"/>
          <p:nvPr/>
        </p:nvSpPr>
        <p:spPr>
          <a:xfrm>
            <a:off x="563656" y="314385"/>
            <a:ext cx="10541000" cy="738664"/>
          </a:xfrm>
          <a:prstGeom prst="rect">
            <a:avLst/>
          </a:prstGeom>
        </p:spPr>
        <p:txBody>
          <a:bodyPr wrap="square" lIns="0" tIns="0" rIns="0" bIns="0" rtlCol="0" anchor="t">
            <a:spAutoFit/>
          </a:bodyPr>
          <a:lstStyle/>
          <a:p>
            <a:pPr fontAlgn="t"/>
            <a:r>
              <a:rPr lang="en-US" sz="4800" dirty="0">
                <a:solidFill>
                  <a:srgbClr val="342D29"/>
                </a:solidFill>
                <a:latin typeface="Assistant Bold" panose="020B0604020202020204" charset="-79"/>
                <a:cs typeface="Assistant Bold" panose="020B0604020202020204" charset="-79"/>
              </a:rPr>
              <a:t>Social Business Canvas</a:t>
            </a:r>
            <a:endParaRPr lang="de-AT" sz="1200" dirty="0"/>
          </a:p>
        </p:txBody>
      </p:sp>
      <p:sp>
        <p:nvSpPr>
          <p:cNvPr id="23" name="Rechteck 22"/>
          <p:cNvSpPr/>
          <p:nvPr/>
        </p:nvSpPr>
        <p:spPr>
          <a:xfrm>
            <a:off x="185769" y="1189020"/>
            <a:ext cx="9177821" cy="4782982"/>
          </a:xfrm>
          <a:prstGeom prst="rect">
            <a:avLst/>
          </a:prstGeom>
          <a:noFill/>
          <a:ln w="28575">
            <a:solidFill>
              <a:srgbClr val="2B8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8" name="Google Shape;706;p47"/>
          <p:cNvGraphicFramePr/>
          <p:nvPr>
            <p:extLst>
              <p:ext uri="{D42A27DB-BD31-4B8C-83A1-F6EECF244321}">
                <p14:modId xmlns:p14="http://schemas.microsoft.com/office/powerpoint/2010/main" val="3955551175"/>
              </p:ext>
            </p:extLst>
          </p:nvPr>
        </p:nvGraphicFramePr>
        <p:xfrm>
          <a:off x="191532" y="1138140"/>
          <a:ext cx="9177820" cy="5573687"/>
        </p:xfrm>
        <a:graphic>
          <a:graphicData uri="http://schemas.openxmlformats.org/drawingml/2006/table">
            <a:tbl>
              <a:tblPr>
                <a:noFill/>
              </a:tblPr>
              <a:tblGrid>
                <a:gridCol w="2294455">
                  <a:extLst>
                    <a:ext uri="{9D8B030D-6E8A-4147-A177-3AD203B41FA5}">
                      <a16:colId xmlns:a16="http://schemas.microsoft.com/office/drawing/2014/main" val="20000"/>
                    </a:ext>
                  </a:extLst>
                </a:gridCol>
                <a:gridCol w="2294455">
                  <a:extLst>
                    <a:ext uri="{9D8B030D-6E8A-4147-A177-3AD203B41FA5}">
                      <a16:colId xmlns:a16="http://schemas.microsoft.com/office/drawing/2014/main" val="20001"/>
                    </a:ext>
                  </a:extLst>
                </a:gridCol>
                <a:gridCol w="2294455">
                  <a:extLst>
                    <a:ext uri="{9D8B030D-6E8A-4147-A177-3AD203B41FA5}">
                      <a16:colId xmlns:a16="http://schemas.microsoft.com/office/drawing/2014/main" val="20003"/>
                    </a:ext>
                  </a:extLst>
                </a:gridCol>
                <a:gridCol w="2294455">
                  <a:extLst>
                    <a:ext uri="{9D8B030D-6E8A-4147-A177-3AD203B41FA5}">
                      <a16:colId xmlns:a16="http://schemas.microsoft.com/office/drawing/2014/main" val="20005"/>
                    </a:ext>
                  </a:extLst>
                </a:gridCol>
              </a:tblGrid>
              <a:tr h="1611287">
                <a:tc rowSpan="2">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Cambria"/>
                          <a:cs typeface="Cambria"/>
                          <a:sym typeface="Gill Sans"/>
                        </a:rPr>
                        <a:t>ความท้าทายทางสังคม</a:t>
                      </a:r>
                      <a:endParaRPr sz="2000" i="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Cambria"/>
                          <a:cs typeface="Cambria"/>
                          <a:sym typeface="Gill Sans"/>
                        </a:rPr>
                        <a:t>ผู้ได้รับผลประโยชน์</a:t>
                      </a:r>
                      <a:endParaRPr sz="2000" i="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th-TH" sz="2000" i="0" u="none" strike="noStrike" cap="none" dirty="0">
                          <a:latin typeface="Cambria"/>
                          <a:ea typeface="Cambria"/>
                          <a:cs typeface="Cambria"/>
                          <a:sym typeface="Cambria"/>
                        </a:rPr>
                        <a:t>ปัจจัยนำเข้าจากศักยภาพของผู้รับผลประโยชน์</a:t>
                      </a:r>
                      <a:endParaRPr lang="pl-PL" sz="2000" i="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row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th-TH" sz="2000" i="0" u="none" strike="noStrike" cap="none" dirty="0">
                          <a:latin typeface="Gill Sans"/>
                          <a:ea typeface="Cambria"/>
                          <a:cs typeface="Cambria"/>
                          <a:sym typeface="Gill Sans"/>
                        </a:rPr>
                        <a:t>พันธมิตร</a:t>
                      </a:r>
                      <a:endParaRPr lang="pl-PL" sz="2000" i="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611287">
                <a:tc vMerge="1">
                  <a:txBody>
                    <a:bodyPr/>
                    <a:lstStyle/>
                    <a:p>
                      <a:endParaRPr lang="de-DE"/>
                    </a:p>
                  </a:txBody>
                  <a:tcPr/>
                </a:tc>
                <a:tc gridSpan="2">
                  <a:txBody>
                    <a:bodyPr/>
                    <a:lstStyle/>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th-TH" sz="2000" u="none" strike="noStrike" cap="none" dirty="0">
                          <a:latin typeface="Cambria"/>
                          <a:ea typeface="Cambria"/>
                          <a:cs typeface="Cambria"/>
                          <a:sym typeface="Cambria"/>
                        </a:rPr>
                        <a:t>กิจกรรมหลัก</a:t>
                      </a:r>
                      <a:endParaRPr lang="de-DE" sz="2000" u="none" strike="noStrike" cap="none" dirty="0">
                        <a:latin typeface="Cambria"/>
                        <a:ea typeface="Cambria"/>
                        <a:cs typeface="Cambria"/>
                        <a:sym typeface="Cambria"/>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lang="de-DE" sz="2000" i="1" u="none" strike="noStrike" cap="none" dirty="0">
                        <a:latin typeface="Gill Sans"/>
                        <a:ea typeface="Gill Sans"/>
                        <a:cs typeface="Gill Sans"/>
                        <a:sym typeface="Gill Sans"/>
                      </a:endParaRPr>
                    </a:p>
                  </a:txBody>
                  <a:tcPr marL="47983" marR="47983"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hMerge="1">
                  <a:txBody>
                    <a:bodyPr/>
                    <a:lstStyle/>
                    <a:p>
                      <a:endParaRPr lang="de-DE" dirty="0"/>
                    </a:p>
                  </a:txBody>
                  <a:tcPr marL="71975" marR="71975"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vMerge="1">
                  <a:txBody>
                    <a:bodyPr/>
                    <a:lstStyle/>
                    <a:p>
                      <a:endParaRPr lang="de-DE"/>
                    </a:p>
                  </a:txBody>
                  <a:tcPr/>
                </a:tc>
                <a:extLst>
                  <a:ext uri="{0D108BD9-81ED-4DB2-BD59-A6C34878D82A}">
                    <a16:rowId xmlns:a16="http://schemas.microsoft.com/office/drawing/2014/main" val="10001"/>
                  </a:ext>
                </a:extLst>
              </a:tr>
              <a:tr h="1611287">
                <a:tc gridSpan="2">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Gill Sans"/>
                          <a:cs typeface="Gill Sans"/>
                          <a:sym typeface="Gill Sans"/>
                        </a:rPr>
                        <a:t>ทรัพยากรที่ใช้ </a:t>
                      </a:r>
                      <a:endParaRPr lang="de-DE" sz="2000" i="0" u="none" strike="noStrike" cap="none"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chemeClr val="dk1"/>
                        </a:buClr>
                        <a:buSzPts val="3000"/>
                        <a:buFont typeface="Gill Sans"/>
                        <a:buNone/>
                        <a:tabLst/>
                        <a:defRPr/>
                      </a:pPr>
                      <a:r>
                        <a:rPr lang="en-US" sz="6400" dirty="0">
                          <a:solidFill>
                            <a:srgbClr val="002060"/>
                          </a:solidFill>
                          <a:latin typeface="Wingdings" panose="05000000000000000000" pitchFamily="2" charset="2"/>
                        </a:rPr>
                        <a:t>ü</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tc gridSpan="2">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Gill Sans"/>
                          <a:cs typeface="Gill Sans"/>
                          <a:sym typeface="Gill Sans"/>
                        </a:rPr>
                        <a:t>สถานะผลลัพธ์ในอนาคตที่ต้องการ</a:t>
                      </a:r>
                      <a:endParaRPr lang="de-DE" sz="2000" i="0" u="none" strike="noStrike" cap="none" dirty="0">
                        <a:latin typeface="Gill Sans"/>
                        <a:ea typeface="Gill Sans"/>
                        <a:cs typeface="Gill Sans"/>
                        <a:sym typeface="Gill Sans"/>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extLst>
                  <a:ext uri="{0D108BD9-81ED-4DB2-BD59-A6C34878D82A}">
                    <a16:rowId xmlns:a16="http://schemas.microsoft.com/office/drawing/2014/main" val="10002"/>
                  </a:ext>
                </a:extLst>
              </a:tr>
            </a:tbl>
          </a:graphicData>
        </a:graphic>
      </p:graphicFrame>
      <p:sp>
        <p:nvSpPr>
          <p:cNvPr id="14" name="Textfeld 13"/>
          <p:cNvSpPr txBox="1"/>
          <p:nvPr/>
        </p:nvSpPr>
        <p:spPr>
          <a:xfrm>
            <a:off x="2844800" y="1499274"/>
            <a:ext cx="965200" cy="1118319"/>
          </a:xfrm>
          <a:prstGeom prst="rect">
            <a:avLst/>
          </a:prstGeom>
          <a:noFill/>
        </p:spPr>
        <p:txBody>
          <a:bodyPr wrap="square" rtlCol="0">
            <a:spAutoFit/>
          </a:bodyPr>
          <a:lstStyle/>
          <a:p>
            <a:r>
              <a:rPr lang="en-US" sz="6667" dirty="0">
                <a:solidFill>
                  <a:srgbClr val="002060"/>
                </a:solidFill>
                <a:latin typeface="Wingdings" panose="05000000000000000000" pitchFamily="2" charset="2"/>
              </a:rPr>
              <a:t>ü</a:t>
            </a:r>
          </a:p>
        </p:txBody>
      </p:sp>
      <p:sp>
        <p:nvSpPr>
          <p:cNvPr id="17" name="Textfeld 16"/>
          <p:cNvSpPr txBox="1"/>
          <p:nvPr/>
        </p:nvSpPr>
        <p:spPr>
          <a:xfrm>
            <a:off x="1038907" y="1632818"/>
            <a:ext cx="965200" cy="1118319"/>
          </a:xfrm>
          <a:prstGeom prst="rect">
            <a:avLst/>
          </a:prstGeom>
          <a:noFill/>
        </p:spPr>
        <p:txBody>
          <a:bodyPr wrap="square" rtlCol="0">
            <a:spAutoFit/>
          </a:bodyPr>
          <a:lstStyle/>
          <a:p>
            <a:r>
              <a:rPr lang="en-US" sz="6667" dirty="0">
                <a:solidFill>
                  <a:srgbClr val="002060"/>
                </a:solidFill>
                <a:latin typeface="Wingdings" panose="05000000000000000000" pitchFamily="2" charset="2"/>
              </a:rPr>
              <a:t>ü</a:t>
            </a:r>
          </a:p>
        </p:txBody>
      </p:sp>
      <p:grpSp>
        <p:nvGrpSpPr>
          <p:cNvPr id="16" name="Gruppieren 15"/>
          <p:cNvGrpSpPr/>
          <p:nvPr/>
        </p:nvGrpSpPr>
        <p:grpSpPr>
          <a:xfrm>
            <a:off x="8135293" y="1729198"/>
            <a:ext cx="3657599" cy="2846223"/>
            <a:chOff x="7117106" y="2689863"/>
            <a:chExt cx="5486399" cy="4269334"/>
          </a:xfrm>
        </p:grpSpPr>
        <p:pic>
          <p:nvPicPr>
            <p:cNvPr id="18" name="Grafik 17"/>
            <p:cNvPicPr>
              <a:picLocks noChangeAspect="1"/>
            </p:cNvPicPr>
            <p:nvPr/>
          </p:nvPicPr>
          <p:blipFill rotWithShape="1">
            <a:blip r:embed="rId4">
              <a:extLst>
                <a:ext uri="{BEBA8EAE-BF5A-486C-A8C5-ECC9F3942E4B}">
                  <a14:imgProps xmlns:a14="http://schemas.microsoft.com/office/drawing/2010/main">
                    <a14:imgLayer r:embed="rId5">
                      <a14:imgEffect>
                        <a14:backgroundRemoval t="39934" b="53874" l="62279" r="66211"/>
                      </a14:imgEffect>
                    </a14:imgLayer>
                  </a14:imgProps>
                </a:ext>
              </a:extLst>
            </a:blip>
            <a:srcRect l="62028" t="38192" r="33793" b="44384"/>
            <a:stretch/>
          </p:blipFill>
          <p:spPr>
            <a:xfrm>
              <a:off x="7117106" y="2689863"/>
              <a:ext cx="5486399" cy="4269334"/>
            </a:xfrm>
            <a:prstGeom prst="rect">
              <a:avLst/>
            </a:prstGeom>
          </p:spPr>
        </p:pic>
        <p:sp>
          <p:nvSpPr>
            <p:cNvPr id="15" name="Textfeld 14"/>
            <p:cNvSpPr txBox="1"/>
            <p:nvPr/>
          </p:nvSpPr>
          <p:spPr>
            <a:xfrm rot="39469">
              <a:off x="7915487" y="4078267"/>
              <a:ext cx="3804465" cy="1492524"/>
            </a:xfrm>
            <a:prstGeom prst="rect">
              <a:avLst/>
            </a:prstGeom>
            <a:solidFill>
              <a:schemeClr val="bg1"/>
            </a:solidFill>
          </p:spPr>
          <p:txBody>
            <a:bodyPr wrap="square" rtlCol="0">
              <a:spAutoFit/>
            </a:bodyPr>
            <a:lstStyle/>
            <a:p>
              <a:pPr algn="ctr"/>
              <a:r>
                <a:rPr lang="th-TH" sz="2933" b="1" dirty="0">
                  <a:solidFill>
                    <a:srgbClr val="002060"/>
                  </a:solidFill>
                  <a:latin typeface="Bahnschrift" panose="020B0502040204020203" pitchFamily="34" charset="0"/>
                </a:rPr>
                <a:t>มุมมองผู้รับผลประโยชน์</a:t>
              </a:r>
              <a:endParaRPr lang="en-US" sz="2933" b="1" dirty="0">
                <a:solidFill>
                  <a:srgbClr val="002060"/>
                </a:solidFill>
                <a:latin typeface="Bahnschrift" panose="020B0502040204020203" pitchFamily="34" charset="0"/>
              </a:endParaRPr>
            </a:p>
          </p:txBody>
        </p:sp>
      </p:grpSp>
      <p:pic>
        <p:nvPicPr>
          <p:cNvPr id="27" name="Grafik 23">
            <a:extLst>
              <a:ext uri="{FF2B5EF4-FFF2-40B4-BE49-F238E27FC236}">
                <a16:creationId xmlns:a16="http://schemas.microsoft.com/office/drawing/2014/main" id="{C62399EA-0195-46C0-9E46-FF589C7100D6}"/>
              </a:ext>
            </a:extLst>
          </p:cNvPr>
          <p:cNvPicPr>
            <a:picLocks noChangeAspect="1"/>
          </p:cNvPicPr>
          <p:nvPr/>
        </p:nvPicPr>
        <p:blipFill>
          <a:blip r:embed="rId6"/>
          <a:stretch>
            <a:fillRect/>
          </a:stretch>
        </p:blipFill>
        <p:spPr>
          <a:xfrm flipH="1">
            <a:off x="8517299" y="5036958"/>
            <a:ext cx="398633" cy="735886"/>
          </a:xfrm>
          <a:prstGeom prst="rect">
            <a:avLst/>
          </a:prstGeom>
        </p:spPr>
      </p:pic>
    </p:spTree>
    <p:extLst>
      <p:ext uri="{BB962C8B-B14F-4D97-AF65-F5344CB8AC3E}">
        <p14:creationId xmlns:p14="http://schemas.microsoft.com/office/powerpoint/2010/main" val="107026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23215" y="0"/>
            <a:ext cx="2946400" cy="7645400"/>
          </a:xfrm>
          <a:prstGeom prst="rect">
            <a:avLst/>
          </a:prstGeom>
          <a:solidFill>
            <a:srgbClr val="0D8EA2"/>
          </a:solidFill>
        </p:spPr>
        <p:txBody>
          <a:bodyPr/>
          <a:lstStyle/>
          <a:p>
            <a:endParaRPr lang="en-GB" dirty="0"/>
          </a:p>
        </p:txBody>
      </p:sp>
      <p:sp>
        <p:nvSpPr>
          <p:cNvPr id="4" name="AutoShape 4"/>
          <p:cNvSpPr/>
          <p:nvPr/>
        </p:nvSpPr>
        <p:spPr>
          <a:xfrm>
            <a:off x="5456599" y="6153150"/>
            <a:ext cx="6121400" cy="19050"/>
          </a:xfrm>
          <a:prstGeom prst="rect">
            <a:avLst/>
          </a:prstGeom>
          <a:solidFill>
            <a:srgbClr val="B2ACA7"/>
          </a:solidFill>
        </p:spPr>
      </p:sp>
      <p:pic>
        <p:nvPicPr>
          <p:cNvPr id="7" name="Picture 7"/>
          <p:cNvPicPr>
            <a:picLocks noChangeAspect="1"/>
          </p:cNvPicPr>
          <p:nvPr/>
        </p:nvPicPr>
        <p:blipFill>
          <a:blip r:embed="rId3"/>
          <a:srcRect/>
          <a:stretch>
            <a:fillRect/>
          </a:stretch>
        </p:blipFill>
        <p:spPr>
          <a:xfrm>
            <a:off x="186249" y="5772844"/>
            <a:ext cx="1705317" cy="833426"/>
          </a:xfrm>
          <a:prstGeom prst="rect">
            <a:avLst/>
          </a:prstGeom>
        </p:spPr>
      </p:pic>
      <p:sp>
        <p:nvSpPr>
          <p:cNvPr id="12" name="TextBox 5"/>
          <p:cNvSpPr txBox="1"/>
          <p:nvPr/>
        </p:nvSpPr>
        <p:spPr>
          <a:xfrm>
            <a:off x="563656" y="314385"/>
            <a:ext cx="10541000" cy="738664"/>
          </a:xfrm>
          <a:prstGeom prst="rect">
            <a:avLst/>
          </a:prstGeom>
        </p:spPr>
        <p:txBody>
          <a:bodyPr wrap="square" lIns="0" tIns="0" rIns="0" bIns="0" rtlCol="0" anchor="t">
            <a:spAutoFit/>
          </a:bodyPr>
          <a:lstStyle/>
          <a:p>
            <a:pPr fontAlgn="t"/>
            <a:r>
              <a:rPr lang="en-US" sz="4800" dirty="0">
                <a:solidFill>
                  <a:srgbClr val="342D29"/>
                </a:solidFill>
                <a:latin typeface="Assistant Bold" panose="020B0604020202020204" charset="-79"/>
                <a:cs typeface="Assistant Bold" panose="020B0604020202020204" charset="-79"/>
              </a:rPr>
              <a:t>Social Business Canvas</a:t>
            </a:r>
            <a:endParaRPr lang="de-AT" sz="1200" dirty="0"/>
          </a:p>
        </p:txBody>
      </p:sp>
      <p:sp>
        <p:nvSpPr>
          <p:cNvPr id="23" name="Rechteck 22"/>
          <p:cNvSpPr/>
          <p:nvPr/>
        </p:nvSpPr>
        <p:spPr>
          <a:xfrm>
            <a:off x="185769" y="1189020"/>
            <a:ext cx="9177821" cy="4782982"/>
          </a:xfrm>
          <a:prstGeom prst="rect">
            <a:avLst/>
          </a:prstGeom>
          <a:noFill/>
          <a:ln w="28575">
            <a:solidFill>
              <a:srgbClr val="2B8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8" name="Google Shape;706;p47"/>
          <p:cNvGraphicFramePr/>
          <p:nvPr>
            <p:extLst>
              <p:ext uri="{D42A27DB-BD31-4B8C-83A1-F6EECF244321}">
                <p14:modId xmlns:p14="http://schemas.microsoft.com/office/powerpoint/2010/main" val="3437297953"/>
              </p:ext>
            </p:extLst>
          </p:nvPr>
        </p:nvGraphicFramePr>
        <p:xfrm>
          <a:off x="278879" y="1232010"/>
          <a:ext cx="8991600" cy="5330245"/>
        </p:xfrm>
        <a:graphic>
          <a:graphicData uri="http://schemas.openxmlformats.org/drawingml/2006/table">
            <a:tbl>
              <a:tblPr>
                <a:noFil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3"/>
                    </a:ext>
                  </a:extLst>
                </a:gridCol>
                <a:gridCol w="2247900">
                  <a:extLst>
                    <a:ext uri="{9D8B030D-6E8A-4147-A177-3AD203B41FA5}">
                      <a16:colId xmlns:a16="http://schemas.microsoft.com/office/drawing/2014/main" val="20005"/>
                    </a:ext>
                  </a:extLst>
                </a:gridCol>
              </a:tblGrid>
              <a:tr h="1950720">
                <a:tc rowSpan="2">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Gill Sans"/>
                          <a:cs typeface="Gill Sans"/>
                          <a:sym typeface="Gill Sans"/>
                        </a:rPr>
                        <a:t>ความท้าทายทางสังคม</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A"/>
                          <a:ea typeface="Arial"/>
                          <a:cs typeface="Arial"/>
                          <a:sym typeface="Arial"/>
                        </a:rPr>
                        <a:t>บริบทของสถานการณ์ปัจจุบัน (จำนวน ขนาดของปัญหา ลักษณะกายภาพของพื้นที่และอื่นๆ </a:t>
                      </a:r>
                    </a:p>
                    <a:p>
                      <a:pPr marL="285750" marR="0" lvl="0" indent="-285750" algn="l" rtl="0">
                        <a:spcBef>
                          <a:spcPts val="0"/>
                        </a:spcBef>
                        <a:spcAft>
                          <a:spcPts val="0"/>
                        </a:spcAft>
                        <a:buClr>
                          <a:schemeClr val="dk1"/>
                        </a:buClr>
                        <a:buSzPts val="1800"/>
                        <a:buFont typeface="Arial" panose="020B0604020202020204" pitchFamily="34" charset="0"/>
                        <a:buChar char="•"/>
                      </a:pPr>
                      <a:r>
                        <a:rPr lang="th-TH" sz="1200" b="0" i="0" u="none" strike="noStrike" cap="none" dirty="0">
                          <a:solidFill>
                            <a:srgbClr val="000000"/>
                          </a:solidFill>
                          <a:effectLst/>
                          <a:latin typeface="A"/>
                          <a:ea typeface="Arial"/>
                          <a:cs typeface="Arial"/>
                          <a:sym typeface="Arial"/>
                        </a:rPr>
                        <a:t>ต้นตอหลักของปัญหา</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A"/>
                          <a:ea typeface="Arial"/>
                          <a:cs typeface="Arial"/>
                          <a:sym typeface="Arial"/>
                        </a:rPr>
                        <a:t>อะไรคือปัจจัยที่ร่วมส่งผลต่อปัญหา</a:t>
                      </a:r>
                    </a:p>
                    <a:p>
                      <a:pPr marL="285750" marR="0" lvl="0" indent="-285750" algn="l" rtl="0">
                        <a:spcBef>
                          <a:spcPts val="0"/>
                        </a:spcBef>
                        <a:spcAft>
                          <a:spcPts val="0"/>
                        </a:spcAft>
                        <a:buClr>
                          <a:schemeClr val="dk1"/>
                        </a:buClr>
                        <a:buSzPts val="1800"/>
                        <a:buFont typeface="Arial" panose="020B0604020202020204" pitchFamily="34" charset="0"/>
                        <a:buChar char="•"/>
                      </a:pPr>
                      <a:r>
                        <a:rPr lang="th-TH" sz="1200" b="0" i="0" u="none" strike="noStrike" cap="none" dirty="0">
                          <a:solidFill>
                            <a:srgbClr val="000000"/>
                          </a:solidFill>
                          <a:effectLst/>
                          <a:latin typeface="A"/>
                          <a:ea typeface="Arial"/>
                          <a:cs typeface="Arial"/>
                          <a:sym typeface="Arial"/>
                        </a:rPr>
                        <a:t>แนวทางแก้ไขปัญหาระดับท้องถิ่นหรือระดับนานาชาติ</a:t>
                      </a:r>
                      <a:endParaRPr lang="th-TH" sz="1200" dirty="0">
                        <a:latin typeface="A"/>
                      </a:endParaRP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3000"/>
                        <a:buFont typeface="Gill Sans"/>
                        <a:buNone/>
                      </a:pPr>
                      <a:r>
                        <a:rPr lang="th-TH" sz="2000" b="0" i="0" u="none" strike="noStrike" cap="none" dirty="0">
                          <a:solidFill>
                            <a:srgbClr val="000000"/>
                          </a:solidFill>
                          <a:effectLst/>
                          <a:latin typeface="Arial"/>
                          <a:ea typeface="Arial"/>
                          <a:cs typeface="Arial"/>
                          <a:sym typeface="Arial"/>
                        </a:rPr>
                        <a:t>ผู้รับประโยชน์ </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ผู้รับประโยชน์กลุ่มเป้าหมาย (อายุ เพศ ถินฐาน ระดับการศึกษา ประสบการณ์การทำงาน สถานะและรูปแบบการจดทะเบียนองค์กร) </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อะไรคือความต้องการ </a:t>
                      </a:r>
                    </a:p>
                    <a:p>
                      <a:pPr marL="0" indent="0" fontAlgn="base">
                        <a:buFont typeface="Arial" panose="020B0604020202020204" pitchFamily="34" charset="0"/>
                        <a:buNone/>
                      </a:pPr>
                      <a:endParaRPr sz="20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a:txBody>
                    <a:bodyPr/>
                    <a:lstStyle/>
                    <a:p>
                      <a:pPr rtl="0"/>
                      <a:r>
                        <a:rPr lang="th-TH" sz="2000" b="0" i="0" u="none" strike="noStrike" cap="none" dirty="0">
                          <a:solidFill>
                            <a:srgbClr val="000000"/>
                          </a:solidFill>
                          <a:effectLst/>
                          <a:latin typeface="Arial"/>
                          <a:ea typeface="Arial"/>
                          <a:cs typeface="Arial"/>
                          <a:sym typeface="Arial"/>
                        </a:rPr>
                        <a:t>ปัจจัยนำเข้าจากศักยภาพของผู้รับประโยชน์</a:t>
                      </a:r>
                      <a:endParaRPr lang="th-TH" sz="4400" b="0" i="0" dirty="0">
                        <a:effectLst/>
                      </a:endParaRP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 อะไรคือกิจกรรมหลักของกิจการ</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อะไรคือกิจกรรมหลักของผู้รับประโยชน์ </a:t>
                      </a:r>
                    </a:p>
                    <a:p>
                      <a:pPr marL="0" marR="0" lvl="0" indent="0" algn="l" rtl="0">
                        <a:lnSpc>
                          <a:spcPct val="100000"/>
                        </a:lnSpc>
                        <a:spcBef>
                          <a:spcPts val="0"/>
                        </a:spcBef>
                        <a:spcAft>
                          <a:spcPts val="0"/>
                        </a:spcAft>
                        <a:buClr>
                          <a:schemeClr val="dk1"/>
                        </a:buClr>
                        <a:buSzPts val="3000"/>
                        <a:buFont typeface="Gill Sans"/>
                        <a:buNone/>
                      </a:pPr>
                      <a:endParaRPr sz="1200" u="none" strike="noStrike" cap="none" dirty="0">
                        <a:latin typeface="Cambria"/>
                        <a:ea typeface="Cambria"/>
                        <a:cs typeface="Cambria"/>
                        <a:sym typeface="Cambria"/>
                      </a:endParaRP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3000"/>
                        <a:buFont typeface="Gill Sans"/>
                        <a:buNone/>
                      </a:pPr>
                      <a:r>
                        <a:rPr lang="th-TH" sz="2000" b="0" i="0" u="none" strike="noStrike" cap="none" dirty="0">
                          <a:solidFill>
                            <a:srgbClr val="000000"/>
                          </a:solidFill>
                          <a:effectLst/>
                          <a:latin typeface="Arial"/>
                          <a:ea typeface="Arial"/>
                          <a:cs typeface="Arial"/>
                          <a:sym typeface="Arial"/>
                        </a:rPr>
                        <a:t>พันธมิตร</a:t>
                      </a:r>
                      <a:endParaRPr lang="en-US" sz="2000" b="0" i="0" u="none" strike="noStrike" cap="none" dirty="0">
                        <a:solidFill>
                          <a:srgbClr val="000000"/>
                        </a:solidFill>
                        <a:effectLst/>
                        <a:latin typeface="Arial"/>
                        <a:ea typeface="Arial"/>
                        <a:cs typeface="Arial"/>
                        <a:sym typeface="Arial"/>
                      </a:endParaRP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พันธมิตรทางสังคมที่ต้องการสร้างความร่วมมือ </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พันธมิตรทางธุรกิจที่ต้องการ</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องค์กรพันธมิตรที่จะร่วมมือ</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ที่ควาดว่าจะได้รับ</a:t>
                      </a:r>
                    </a:p>
                    <a:p>
                      <a:pPr marL="0" marR="0" lvl="0" indent="0" algn="l" rtl="0">
                        <a:lnSpc>
                          <a:spcPct val="100000"/>
                        </a:lnSpc>
                        <a:spcBef>
                          <a:spcPts val="0"/>
                        </a:spcBef>
                        <a:spcAft>
                          <a:spcPts val="0"/>
                        </a:spcAft>
                        <a:buClr>
                          <a:schemeClr val="dk1"/>
                        </a:buClr>
                        <a:buSzPts val="3000"/>
                        <a:buFont typeface="Gill Sans"/>
                        <a:buNone/>
                      </a:pPr>
                      <a:endParaRPr sz="200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92229">
                <a:tc vMerge="1">
                  <a:txBody>
                    <a:bodyPr/>
                    <a:lstStyle/>
                    <a:p>
                      <a:endParaRPr lang="de-DE"/>
                    </a:p>
                  </a:txBody>
                  <a:tcPr/>
                </a:tc>
                <a:tc gridSpan="2">
                  <a:txBody>
                    <a:bodyPr/>
                    <a:lstStyle/>
                    <a:p>
                      <a:pPr marL="0" marR="0" lvl="0" indent="0" algn="l" rtl="0">
                        <a:lnSpc>
                          <a:spcPct val="100000"/>
                        </a:lnSpc>
                        <a:spcBef>
                          <a:spcPts val="0"/>
                        </a:spcBef>
                        <a:spcAft>
                          <a:spcPts val="0"/>
                        </a:spcAft>
                        <a:buClr>
                          <a:schemeClr val="dk1"/>
                        </a:buClr>
                        <a:buSzPts val="3000"/>
                        <a:buFont typeface="Gill Sans"/>
                        <a:buNone/>
                      </a:pPr>
                      <a:r>
                        <a:rPr lang="th-TH" sz="2000" b="0" i="0" u="none" strike="noStrike" cap="none" dirty="0">
                          <a:solidFill>
                            <a:srgbClr val="000000"/>
                          </a:solidFill>
                          <a:effectLst/>
                          <a:latin typeface="Arial"/>
                          <a:ea typeface="Arial"/>
                          <a:cs typeface="Arial"/>
                          <a:sym typeface="Arial"/>
                        </a:rPr>
                        <a:t>กิจกรรมหลัก </a:t>
                      </a:r>
                      <a:endParaRPr lang="en-US" sz="2000" b="0" i="0" u="none" strike="noStrike" cap="none" dirty="0">
                        <a:solidFill>
                          <a:srgbClr val="000000"/>
                        </a:solidFill>
                        <a:effectLst/>
                        <a:latin typeface="Arial"/>
                        <a:ea typeface="Arial"/>
                        <a:cs typeface="Arial"/>
                        <a:sym typeface="Arial"/>
                      </a:endParaRP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อะไรคือกิจกรรมหลักของกิจการ</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อะไรคือกิจกรรมหลักของผู้รับประโยชน์ </a:t>
                      </a:r>
                    </a:p>
                    <a:p>
                      <a:pPr marL="0" marR="0" lvl="0" indent="0" algn="l" rtl="0">
                        <a:lnSpc>
                          <a:spcPct val="100000"/>
                        </a:lnSpc>
                        <a:spcBef>
                          <a:spcPts val="0"/>
                        </a:spcBef>
                        <a:spcAft>
                          <a:spcPts val="0"/>
                        </a:spcAft>
                        <a:buClr>
                          <a:schemeClr val="dk1"/>
                        </a:buClr>
                        <a:buSzPts val="3000"/>
                        <a:buFont typeface="Gill Sans"/>
                        <a:buNone/>
                      </a:pPr>
                      <a:endParaRPr lang="de-DE" sz="2000" i="1" u="none" strike="noStrike" cap="none" dirty="0">
                        <a:latin typeface="Gill Sans"/>
                        <a:ea typeface="Gill Sans"/>
                        <a:cs typeface="Gill Sans"/>
                        <a:sym typeface="Gill Sans"/>
                      </a:endParaRPr>
                    </a:p>
                  </a:txBody>
                  <a:tcPr marL="47983" marR="47983"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hMerge="1">
                  <a:txBody>
                    <a:bodyPr/>
                    <a:lstStyle/>
                    <a:p>
                      <a:endParaRPr lang="de-DE" dirty="0"/>
                    </a:p>
                  </a:txBody>
                  <a:tcPr marL="71975" marR="71975" marT="0" marB="0">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FFFFFF"/>
                    </a:solidFill>
                  </a:tcPr>
                </a:tc>
                <a:tc vMerge="1">
                  <a:txBody>
                    <a:bodyPr/>
                    <a:lstStyle/>
                    <a:p>
                      <a:endParaRPr lang="de-DE"/>
                    </a:p>
                  </a:txBody>
                  <a:tcPr/>
                </a:tc>
                <a:extLst>
                  <a:ext uri="{0D108BD9-81ED-4DB2-BD59-A6C34878D82A}">
                    <a16:rowId xmlns:a16="http://schemas.microsoft.com/office/drawing/2014/main" val="10001"/>
                  </a:ext>
                </a:extLst>
              </a:tr>
              <a:tr h="1444836">
                <a:tc gridSpan="2">
                  <a:txBody>
                    <a:bodyPr/>
                    <a:lstStyle/>
                    <a:p>
                      <a:pPr marL="0" marR="0" lvl="0" indent="0" algn="l" rtl="0">
                        <a:lnSpc>
                          <a:spcPct val="100000"/>
                        </a:lnSpc>
                        <a:spcBef>
                          <a:spcPts val="0"/>
                        </a:spcBef>
                        <a:spcAft>
                          <a:spcPts val="0"/>
                        </a:spcAft>
                        <a:buClr>
                          <a:schemeClr val="dk1"/>
                        </a:buClr>
                        <a:buSzPts val="3000"/>
                        <a:buFont typeface="Gill Sans"/>
                        <a:buNone/>
                      </a:pPr>
                      <a:r>
                        <a:rPr lang="th-TH" sz="2000" b="0" i="0" u="none" strike="noStrike" cap="none" dirty="0">
                          <a:solidFill>
                            <a:srgbClr val="000000"/>
                          </a:solidFill>
                          <a:effectLst/>
                          <a:latin typeface="Arial"/>
                          <a:ea typeface="Arial"/>
                          <a:cs typeface="Arial"/>
                          <a:sym typeface="Arial"/>
                        </a:rPr>
                        <a:t>ทรัพยากรที่จำเป็น </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ทรัพยากรมนุษย์ที่จำเป็น</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วัสดุ อุปกรณ์ หรือวัตถุดิบที่จำเป็น</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ทรัพยากรทางการเงินที่จำเป็น</a:t>
                      </a:r>
                    </a:p>
                    <a:p>
                      <a:pPr marL="285750" indent="-285750" rtl="0" fontAlgn="base">
                        <a:buFont typeface="Arial" panose="020B0604020202020204" pitchFamily="34" charset="0"/>
                        <a:buChar char="•"/>
                      </a:pPr>
                      <a:r>
                        <a:rPr lang="th-TH" sz="1200" b="0" i="0" u="none" strike="noStrike" cap="none" dirty="0">
                          <a:solidFill>
                            <a:srgbClr val="000000"/>
                          </a:solidFill>
                          <a:effectLst/>
                          <a:latin typeface="Calibri" panose="020F0502020204030204" pitchFamily="34" charset="0"/>
                          <a:ea typeface="Arial"/>
                          <a:cs typeface="Arial"/>
                          <a:sym typeface="Arial"/>
                        </a:rPr>
                        <a:t>โนว์ฮาวหรือความรู้ที่จำเป็น </a:t>
                      </a:r>
                    </a:p>
                  </a:txBody>
                  <a:tcPr marL="47983" marR="47983"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tc gridSpan="2">
                  <a:txBody>
                    <a:bodyPr/>
                    <a:lstStyle/>
                    <a:p>
                      <a:pPr marL="0" marR="0" lvl="0" indent="0" algn="l" rtl="0">
                        <a:lnSpc>
                          <a:spcPct val="100000"/>
                        </a:lnSpc>
                        <a:spcBef>
                          <a:spcPts val="0"/>
                        </a:spcBef>
                        <a:spcAft>
                          <a:spcPts val="0"/>
                        </a:spcAft>
                        <a:buClr>
                          <a:schemeClr val="dk1"/>
                        </a:buClr>
                        <a:buSzPts val="3000"/>
                        <a:buFont typeface="Gill Sans"/>
                        <a:buNone/>
                      </a:pPr>
                      <a:r>
                        <a:rPr lang="th-TH" sz="2000" i="0" u="none" strike="noStrike" cap="none" dirty="0">
                          <a:latin typeface="Gill Sans"/>
                          <a:ea typeface="Cambria"/>
                          <a:cs typeface="Cambria"/>
                          <a:sym typeface="Gill Sans"/>
                        </a:rPr>
                        <a:t>สถานะ/ผลลัพธ์ที่ต้องการในอนาคต</a:t>
                      </a:r>
                      <a:endParaRPr lang="th-TH" sz="2000" i="0" u="none" strike="noStrike" cap="none" dirty="0">
                        <a:latin typeface="Cambria"/>
                        <a:ea typeface="Cambria"/>
                        <a:cs typeface="Cambria"/>
                        <a:sym typeface="Cambria"/>
                      </a:endParaRPr>
                    </a:p>
                  </a:txBody>
                  <a:tcPr marL="47983" marR="47983" marT="0" marB="0">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de-DE"/>
                    </a:p>
                  </a:txBody>
                  <a:tcPr/>
                </a:tc>
                <a:extLst>
                  <a:ext uri="{0D108BD9-81ED-4DB2-BD59-A6C34878D82A}">
                    <a16:rowId xmlns:a16="http://schemas.microsoft.com/office/drawing/2014/main" val="10002"/>
                  </a:ext>
                </a:extLst>
              </a:tr>
            </a:tbl>
          </a:graphicData>
        </a:graphic>
      </p:graphicFrame>
      <p:grpSp>
        <p:nvGrpSpPr>
          <p:cNvPr id="16" name="Gruppieren 15"/>
          <p:cNvGrpSpPr/>
          <p:nvPr/>
        </p:nvGrpSpPr>
        <p:grpSpPr>
          <a:xfrm>
            <a:off x="8867615" y="2314928"/>
            <a:ext cx="3657599" cy="2846223"/>
            <a:chOff x="7117106" y="2689863"/>
            <a:chExt cx="5486399" cy="4269334"/>
          </a:xfrm>
        </p:grpSpPr>
        <p:pic>
          <p:nvPicPr>
            <p:cNvPr id="18" name="Grafik 17"/>
            <p:cNvPicPr>
              <a:picLocks noChangeAspect="1"/>
            </p:cNvPicPr>
            <p:nvPr/>
          </p:nvPicPr>
          <p:blipFill rotWithShape="1">
            <a:blip r:embed="rId4">
              <a:extLst>
                <a:ext uri="{BEBA8EAE-BF5A-486C-A8C5-ECC9F3942E4B}">
                  <a14:imgProps xmlns:a14="http://schemas.microsoft.com/office/drawing/2010/main">
                    <a14:imgLayer r:embed="rId5">
                      <a14:imgEffect>
                        <a14:backgroundRemoval t="39934" b="53874" l="62279" r="66211"/>
                      </a14:imgEffect>
                    </a14:imgLayer>
                  </a14:imgProps>
                </a:ext>
              </a:extLst>
            </a:blip>
            <a:srcRect l="62028" t="38192" r="33793" b="44384"/>
            <a:stretch/>
          </p:blipFill>
          <p:spPr>
            <a:xfrm>
              <a:off x="7117106" y="2689863"/>
              <a:ext cx="5486399" cy="4269334"/>
            </a:xfrm>
            <a:prstGeom prst="rect">
              <a:avLst/>
            </a:prstGeom>
          </p:spPr>
        </p:pic>
        <p:sp>
          <p:nvSpPr>
            <p:cNvPr id="15" name="Textfeld 14"/>
            <p:cNvSpPr txBox="1"/>
            <p:nvPr/>
          </p:nvSpPr>
          <p:spPr>
            <a:xfrm rot="39469">
              <a:off x="7915487" y="4078267"/>
              <a:ext cx="3804465" cy="1492524"/>
            </a:xfrm>
            <a:prstGeom prst="rect">
              <a:avLst/>
            </a:prstGeom>
            <a:solidFill>
              <a:schemeClr val="bg1"/>
            </a:solidFill>
          </p:spPr>
          <p:txBody>
            <a:bodyPr wrap="square" rtlCol="0">
              <a:spAutoFit/>
            </a:bodyPr>
            <a:lstStyle/>
            <a:p>
              <a:pPr algn="ctr"/>
              <a:r>
                <a:rPr lang="th-TH" sz="2933" b="1" dirty="0">
                  <a:solidFill>
                    <a:srgbClr val="002060"/>
                  </a:solidFill>
                  <a:latin typeface="Bahnschrift" panose="020B0502040204020203" pitchFamily="34" charset="0"/>
                </a:rPr>
                <a:t>มุมมองผู้รับผลประโยชน์</a:t>
              </a:r>
              <a:endParaRPr lang="en-US" sz="2933" b="1" dirty="0">
                <a:solidFill>
                  <a:srgbClr val="002060"/>
                </a:solidFill>
                <a:latin typeface="Bahnschrift" panose="020B0502040204020203" pitchFamily="34" charset="0"/>
              </a:endParaRPr>
            </a:p>
          </p:txBody>
        </p:sp>
      </p:grpSp>
      <p:sp>
        <p:nvSpPr>
          <p:cNvPr id="25" name="Textfeld 24"/>
          <p:cNvSpPr txBox="1"/>
          <p:nvPr/>
        </p:nvSpPr>
        <p:spPr>
          <a:xfrm>
            <a:off x="4864983" y="5462412"/>
            <a:ext cx="3767084" cy="923330"/>
          </a:xfrm>
          <a:prstGeom prst="rect">
            <a:avLst/>
          </a:prstGeom>
          <a:noFill/>
        </p:spPr>
        <p:txBody>
          <a:bodyPr wrap="square" rtlCol="0">
            <a:spAutoFit/>
          </a:bodyPr>
          <a:lstStyle/>
          <a:p>
            <a:pPr marL="285750" marR="0" lvl="0" indent="-285750" algn="l" rtl="0">
              <a:spcBef>
                <a:spcPts val="0"/>
              </a:spcBef>
              <a:spcAft>
                <a:spcPts val="0"/>
              </a:spcAft>
              <a:buClr>
                <a:schemeClr val="dk1"/>
              </a:buClr>
              <a:buSzPts val="1800"/>
              <a:buFont typeface="Arial"/>
              <a:buChar char="•"/>
            </a:pPr>
            <a:r>
              <a:rPr lang="th-TH" dirty="0">
                <a:solidFill>
                  <a:schemeClr val="dk1"/>
                </a:solidFill>
                <a:latin typeface="Arial" panose="020B0604020202020204" pitchFamily="34" charset="0"/>
                <a:sym typeface="Calibri"/>
              </a:rPr>
              <a:t>การตอบสนองความต้องการของลูกค้า</a:t>
            </a:r>
          </a:p>
          <a:p>
            <a:pPr marL="285750" marR="0" lvl="0" indent="-285750" algn="l" rtl="0">
              <a:spcBef>
                <a:spcPts val="0"/>
              </a:spcBef>
              <a:spcAft>
                <a:spcPts val="0"/>
              </a:spcAft>
              <a:buClr>
                <a:schemeClr val="dk1"/>
              </a:buClr>
              <a:buSzPts val="1800"/>
              <a:buFont typeface="Arial"/>
              <a:buChar char="•"/>
            </a:pPr>
            <a:r>
              <a:rPr lang="th-TH" dirty="0">
                <a:solidFill>
                  <a:schemeClr val="dk1"/>
                </a:solidFill>
                <a:latin typeface="Arial" panose="020B0604020202020204" pitchFamily="34" charset="0"/>
                <a:sym typeface="Calibri"/>
              </a:rPr>
              <a:t>ปัญหา อุปสรรค และวิธีการแก้ปัญหา</a:t>
            </a:r>
            <a:endParaRPr lang="th-TH" dirty="0">
              <a:latin typeface="Arial" panose="020B0604020202020204" pitchFamily="34" charset="0"/>
            </a:endParaRPr>
          </a:p>
          <a:p>
            <a:pPr marL="285750" marR="0" lvl="0" indent="-285750" algn="l" rtl="0">
              <a:spcBef>
                <a:spcPts val="0"/>
              </a:spcBef>
              <a:spcAft>
                <a:spcPts val="0"/>
              </a:spcAft>
              <a:buClr>
                <a:schemeClr val="dk1"/>
              </a:buClr>
              <a:buSzPts val="1800"/>
              <a:buFont typeface="Arial"/>
              <a:buChar char="•"/>
            </a:pPr>
            <a:r>
              <a:rPr lang="th-TH" dirty="0">
                <a:solidFill>
                  <a:schemeClr val="dk1"/>
                </a:solidFill>
                <a:latin typeface="Arial" panose="020B0604020202020204" pitchFamily="34" charset="0"/>
                <a:sym typeface="Calibri"/>
              </a:rPr>
              <a:t>วิธีการสร้างเครือข่าย</a:t>
            </a:r>
            <a:endParaRPr lang="th-TH" dirty="0">
              <a:latin typeface="Arial" panose="020B0604020202020204" pitchFamily="34" charset="0"/>
            </a:endParaRPr>
          </a:p>
        </p:txBody>
      </p:sp>
    </p:spTree>
    <p:extLst>
      <p:ext uri="{BB962C8B-B14F-4D97-AF65-F5344CB8AC3E}">
        <p14:creationId xmlns:p14="http://schemas.microsoft.com/office/powerpoint/2010/main" val="124685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61511-C2DD-4922-9997-C4D989442944}"/>
              </a:ext>
            </a:extLst>
          </p:cNvPr>
          <p:cNvSpPr>
            <a:spLocks noGrp="1"/>
          </p:cNvSpPr>
          <p:nvPr>
            <p:ph type="title"/>
          </p:nvPr>
        </p:nvSpPr>
        <p:spPr>
          <a:xfrm>
            <a:off x="961644" y="4572003"/>
            <a:ext cx="10268712" cy="1169121"/>
          </a:xfrm>
        </p:spPr>
        <p:txBody>
          <a:bodyPr vert="horz" lIns="91440" tIns="45720" rIns="91440" bIns="45720" rtlCol="0" anchor="ctr">
            <a:normAutofit/>
          </a:bodyPr>
          <a:lstStyle/>
          <a:p>
            <a:pPr algn="ctr"/>
            <a:r>
              <a:rPr lang="en-US" sz="7200" dirty="0"/>
              <a:t>LET’S share</a:t>
            </a:r>
          </a:p>
        </p:txBody>
      </p:sp>
      <p:pic>
        <p:nvPicPr>
          <p:cNvPr id="5" name="Picture 4" descr="A picture containing text, spectacles, sunglasses, goggles&#10;&#10;Description automatically generated">
            <a:extLst>
              <a:ext uri="{FF2B5EF4-FFF2-40B4-BE49-F238E27FC236}">
                <a16:creationId xmlns:a16="http://schemas.microsoft.com/office/drawing/2014/main" id="{0D1F2B44-0E3C-41AA-853C-62B386D1F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792" y="639575"/>
            <a:ext cx="6222416" cy="3082664"/>
          </a:xfrm>
          <a:prstGeom prst="rect">
            <a:avLst/>
          </a:prstGeom>
        </p:spPr>
      </p:pic>
      <p:sp>
        <p:nvSpPr>
          <p:cNvPr id="4" name="Slide Number Placeholder 3">
            <a:extLst>
              <a:ext uri="{FF2B5EF4-FFF2-40B4-BE49-F238E27FC236}">
                <a16:creationId xmlns:a16="http://schemas.microsoft.com/office/drawing/2014/main" id="{ABCEC5A5-699F-481F-907C-81CFC4686D3A}"/>
              </a:ext>
            </a:extLst>
          </p:cNvPr>
          <p:cNvSpPr>
            <a:spLocks noGrp="1"/>
          </p:cNvSpPr>
          <p:nvPr>
            <p:ph type="sldNum" sz="quarter" idx="12"/>
          </p:nvPr>
        </p:nvSpPr>
        <p:spPr>
          <a:xfrm>
            <a:off x="10296144" y="6356350"/>
            <a:ext cx="932688" cy="365125"/>
          </a:xfrm>
        </p:spPr>
        <p:txBody>
          <a:bodyPr vert="horz" lIns="91440" tIns="45720" rIns="91440" bIns="45720" rtlCol="0" anchor="ctr">
            <a:normAutofit/>
          </a:bodyPr>
          <a:lstStyle/>
          <a:p>
            <a:pPr algn="l">
              <a:spcAft>
                <a:spcPts val="400"/>
              </a:spcAft>
              <a:defRPr/>
            </a:pPr>
            <a:fld id="{B6F15528-21DE-4FAA-801E-634DDDAF4B2B}" type="slidenum">
              <a:rPr lang="en-US">
                <a:solidFill>
                  <a:schemeClr val="bg1"/>
                </a:solidFill>
              </a:rPr>
              <a:pPr algn="l">
                <a:spcAft>
                  <a:spcPts val="400"/>
                </a:spcAft>
                <a:defRPr/>
              </a:pPr>
              <a:t>7</a:t>
            </a:fld>
            <a:endParaRPr lang="en-US">
              <a:solidFill>
                <a:schemeClr val="bg1"/>
              </a:solidFill>
            </a:endParaRPr>
          </a:p>
        </p:txBody>
      </p:sp>
    </p:spTree>
    <p:extLst>
      <p:ext uri="{BB962C8B-B14F-4D97-AF65-F5344CB8AC3E}">
        <p14:creationId xmlns:p14="http://schemas.microsoft.com/office/powerpoint/2010/main" val="114090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10;&#10;Description automatically generated">
            <a:extLst>
              <a:ext uri="{FF2B5EF4-FFF2-40B4-BE49-F238E27FC236}">
                <a16:creationId xmlns:a16="http://schemas.microsoft.com/office/drawing/2014/main" id="{DB9BC3B2-0E69-48FD-A6C0-777391A2A55F}"/>
              </a:ext>
            </a:extLst>
          </p:cNvPr>
          <p:cNvPicPr>
            <a:picLocks noChangeAspect="1"/>
          </p:cNvPicPr>
          <p:nvPr/>
        </p:nvPicPr>
        <p:blipFill rotWithShape="1">
          <a:blip r:embed="rId2">
            <a:extLst>
              <a:ext uri="{28A0092B-C50C-407E-A947-70E740481C1C}">
                <a14:useLocalDpi xmlns:a14="http://schemas.microsoft.com/office/drawing/2010/main" val="0"/>
              </a:ext>
            </a:extLst>
          </a:blip>
          <a:srcRect r="3112"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E192D-8BAF-41FD-B7A9-C69DD889691A}"/>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a:solidFill>
                  <a:srgbClr val="FFFFFF"/>
                </a:solidFill>
              </a:rPr>
              <a:t>Tom casava case</a:t>
            </a:r>
          </a:p>
        </p:txBody>
      </p:sp>
    </p:spTree>
    <p:extLst>
      <p:ext uri="{BB962C8B-B14F-4D97-AF65-F5344CB8AC3E}">
        <p14:creationId xmlns:p14="http://schemas.microsoft.com/office/powerpoint/2010/main" val="11400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p on a saucer&#10;&#10;Description automatically generated with medium confidence">
            <a:extLst>
              <a:ext uri="{FF2B5EF4-FFF2-40B4-BE49-F238E27FC236}">
                <a16:creationId xmlns:a16="http://schemas.microsoft.com/office/drawing/2014/main" id="{0F72992D-028B-4DC8-86BA-B0FDA05480FB}"/>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13" y="1282"/>
            <a:ext cx="12191987" cy="6856718"/>
          </a:xfrm>
          <a:prstGeom prst="rect">
            <a:avLst/>
          </a:prstGeom>
        </p:spPr>
      </p:pic>
      <p:sp>
        <p:nvSpPr>
          <p:cNvPr id="2" name="Slide Number Placeholder 1">
            <a:extLst>
              <a:ext uri="{FF2B5EF4-FFF2-40B4-BE49-F238E27FC236}">
                <a16:creationId xmlns:a16="http://schemas.microsoft.com/office/drawing/2014/main" id="{D9539A3E-9C4D-431C-9E6D-2D96830E8C3D}"/>
              </a:ext>
            </a:extLst>
          </p:cNvPr>
          <p:cNvSpPr>
            <a:spLocks noGrp="1"/>
          </p:cNvSpPr>
          <p:nvPr>
            <p:ph type="sldNum" sz="quarter" idx="12"/>
          </p:nvPr>
        </p:nvSpPr>
        <p:spPr>
          <a:xfrm>
            <a:off x="8610600" y="6356350"/>
            <a:ext cx="2743200" cy="365125"/>
          </a:xfrm>
        </p:spPr>
        <p:txBody>
          <a:bodyPr>
            <a:normAutofit/>
          </a:bodyPr>
          <a:lstStyle/>
          <a:p>
            <a:pPr>
              <a:spcAft>
                <a:spcPts val="400"/>
              </a:spcAft>
            </a:pPr>
            <a:fld id="{B6F15528-21DE-4FAA-801E-634DDDAF4B2B}" type="slidenum">
              <a:rPr lang="en-US">
                <a:solidFill>
                  <a:srgbClr val="FFFFFF"/>
                </a:solidFill>
              </a:rPr>
              <a:pPr>
                <a:spcAft>
                  <a:spcPts val="400"/>
                </a:spcAft>
              </a:pPr>
              <a:t>9</a:t>
            </a:fld>
            <a:endParaRPr lang="en-US">
              <a:solidFill>
                <a:srgbClr val="FFFFFF"/>
              </a:solidFill>
            </a:endParaRPr>
          </a:p>
        </p:txBody>
      </p:sp>
      <p:sp>
        <p:nvSpPr>
          <p:cNvPr id="3" name="TextBox 2">
            <a:extLst>
              <a:ext uri="{FF2B5EF4-FFF2-40B4-BE49-F238E27FC236}">
                <a16:creationId xmlns:a16="http://schemas.microsoft.com/office/drawing/2014/main" id="{FC4ABAA3-0CAD-4AFB-BAAB-6789FA3FAD15}"/>
              </a:ext>
            </a:extLst>
          </p:cNvPr>
          <p:cNvSpPr txBox="1"/>
          <p:nvPr/>
        </p:nvSpPr>
        <p:spPr>
          <a:xfrm>
            <a:off x="8085761" y="2291136"/>
            <a:ext cx="1790875" cy="646331"/>
          </a:xfrm>
          <a:prstGeom prst="rect">
            <a:avLst/>
          </a:prstGeom>
          <a:noFill/>
        </p:spPr>
        <p:txBody>
          <a:bodyPr wrap="none" rtlCol="0">
            <a:spAutoFit/>
          </a:bodyPr>
          <a:lstStyle/>
          <a:p>
            <a:r>
              <a:rPr lang="th-TH" sz="3600" dirty="0">
                <a:solidFill>
                  <a:schemeClr val="bg1"/>
                </a:solidFill>
              </a:rPr>
              <a:t>พัก</a:t>
            </a:r>
            <a:r>
              <a:rPr lang="en-US" sz="3600" dirty="0">
                <a:solidFill>
                  <a:schemeClr val="bg1"/>
                </a:solidFill>
              </a:rPr>
              <a:t>15 </a:t>
            </a:r>
            <a:r>
              <a:rPr lang="th-TH" sz="3600" dirty="0">
                <a:solidFill>
                  <a:schemeClr val="bg1"/>
                </a:solidFill>
              </a:rPr>
              <a:t>นาที</a:t>
            </a:r>
            <a:endParaRPr lang="en-GB" sz="3600" dirty="0">
              <a:solidFill>
                <a:schemeClr val="bg1"/>
              </a:solidFill>
            </a:endParaRPr>
          </a:p>
        </p:txBody>
      </p:sp>
    </p:spTree>
    <p:extLst>
      <p:ext uri="{BB962C8B-B14F-4D97-AF65-F5344CB8AC3E}">
        <p14:creationId xmlns:p14="http://schemas.microsoft.com/office/powerpoint/2010/main" val="3294585598"/>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1C2B31"/>
      </a:dk2>
      <a:lt2>
        <a:srgbClr val="F1F0F3"/>
      </a:lt2>
      <a:accent1>
        <a:srgbClr val="9AA81E"/>
      </a:accent1>
      <a:accent2>
        <a:srgbClr val="D09517"/>
      </a:accent2>
      <a:accent3>
        <a:srgbClr val="E75C29"/>
      </a:accent3>
      <a:accent4>
        <a:srgbClr val="D51734"/>
      </a:accent4>
      <a:accent5>
        <a:srgbClr val="E72995"/>
      </a:accent5>
      <a:accent6>
        <a:srgbClr val="D517D2"/>
      </a:accent6>
      <a:hlink>
        <a:srgbClr val="C14577"/>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2700</Words>
  <Application>Microsoft Office PowerPoint</Application>
  <PresentationFormat>Widescreen</PresentationFormat>
  <Paragraphs>193</Paragraphs>
  <Slides>34</Slides>
  <Notes>5</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A</vt:lpstr>
      <vt:lpstr>Arial</vt:lpstr>
      <vt:lpstr>Assistant</vt:lpstr>
      <vt:lpstr>Assistant Bold</vt:lpstr>
      <vt:lpstr>Bahnschrift</vt:lpstr>
      <vt:lpstr>Calibri</vt:lpstr>
      <vt:lpstr>Cambria</vt:lpstr>
      <vt:lpstr>Cormorant Garamond</vt:lpstr>
      <vt:lpstr>Cormorant Garamond Bold Bold</vt:lpstr>
      <vt:lpstr>Franklin Gothic Demi Cond</vt:lpstr>
      <vt:lpstr>Franklin Gothic Medium</vt:lpstr>
      <vt:lpstr>Gill Sans</vt:lpstr>
      <vt:lpstr>Google Sans</vt:lpstr>
      <vt:lpstr>Open Sans</vt:lpstr>
      <vt:lpstr>TH Sarabun </vt:lpstr>
      <vt:lpstr>TH SarabunIT๙</vt:lpstr>
      <vt:lpstr>Wingdings</vt:lpstr>
      <vt:lpstr>JuxtaposeVTI</vt:lpstr>
      <vt:lpstr>PowerPoint Presentation</vt:lpstr>
      <vt:lpstr>วันที่3</vt:lpstr>
      <vt:lpstr>PowerPoint Presentation</vt:lpstr>
      <vt:lpstr>What shall we focus on เราจะ มุ่งเน้นในด้านใด </vt:lpstr>
      <vt:lpstr>PowerPoint Presentation</vt:lpstr>
      <vt:lpstr>PowerPoint Presentation</vt:lpstr>
      <vt:lpstr>LET’S share</vt:lpstr>
      <vt:lpstr>Tom casava case</vt:lpstr>
      <vt:lpstr>PowerPoint Presentation</vt:lpstr>
      <vt:lpstr>Prof. Nicholas ind</vt:lpstr>
      <vt:lpstr>PowerPoint Presentation</vt:lpstr>
      <vt:lpstr>Social  impact  canvas</vt:lpstr>
      <vt:lpstr>THIS TOOL WILL HELP YOU TO  เครื่องมือช่วยเหลือ </vt:lpstr>
      <vt:lpstr>Let’s take a step back why do you need to measure the impact of a social business? ทำไมถึงต้องมีการวัดผลกระทบธุรกิจเพื่อสังคม</vt:lpstr>
      <vt:lpstr>Another example อีกหนึ่งตัวอย่าง</vt:lpstr>
      <vt:lpstr>What should be measured? </vt:lpstr>
      <vt:lpstr>In a nutshell, as a social entrepreneur… บทสรุปสำหรับผู้ประกอบการเพื่อสังคม</vt:lpstr>
      <vt:lpstr>But WHY measuring is important?  ทำไมถึงการวัดผลกระทบถึงมีความสำคัญ</vt:lpstr>
      <vt:lpstr>Impact assessment  การประเมินผลกระทบ</vt:lpstr>
      <vt:lpstr>What can be measured? SOME examples อะไรที่สามารถวัดได้</vt:lpstr>
      <vt:lpstr>Back to the social impact tool</vt:lpstr>
      <vt:lpstr>HOW TO USE IT Step 1 ขั้นตอนที่ 1</vt:lpstr>
      <vt:lpstr>HOW TO USE IT Step 2 ขั้นตอนที่ 2 </vt:lpstr>
      <vt:lpstr>HOW TO USE IT Step 3 ขั้นตอนที่3 </vt:lpstr>
      <vt:lpstr>HOW TO USE IT Step 4 ขั้นตอนที่ 4</vt:lpstr>
      <vt:lpstr>Questions? </vt:lpstr>
      <vt:lpstr>Let’s practice identifying impacts</vt:lpstr>
      <vt:lpstr>Let’s practice describing outcomes  </vt:lpstr>
      <vt:lpstr>15 min </vt:lpstr>
      <vt:lpstr>Let’s practice  Setting performance measures</vt:lpstr>
      <vt:lpstr>Let’s practice  selecting strategies</vt:lpstr>
      <vt:lpstr>15 min to work on steps 3 and 4 on mural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Terzieva, Liliya</dc:creator>
  <cp:lastModifiedBy>Ezra Panyajarnsiri เอสรา ปัญญาจารย์สิริ</cp:lastModifiedBy>
  <cp:revision>48</cp:revision>
  <dcterms:created xsi:type="dcterms:W3CDTF">2021-02-04T17:42:30Z</dcterms:created>
  <dcterms:modified xsi:type="dcterms:W3CDTF">2021-04-07T04:04:37Z</dcterms:modified>
</cp:coreProperties>
</file>